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256" r:id="rId2"/>
    <p:sldId id="257" r:id="rId3"/>
    <p:sldId id="267" r:id="rId4"/>
    <p:sldId id="329" r:id="rId5"/>
    <p:sldId id="332" r:id="rId6"/>
    <p:sldId id="333" r:id="rId7"/>
    <p:sldId id="335" r:id="rId8"/>
    <p:sldId id="336" r:id="rId9"/>
    <p:sldId id="339" r:id="rId10"/>
    <p:sldId id="331" r:id="rId11"/>
    <p:sldId id="374" r:id="rId12"/>
    <p:sldId id="343" r:id="rId13"/>
    <p:sldId id="371" r:id="rId14"/>
    <p:sldId id="334" r:id="rId15"/>
    <p:sldId id="340" r:id="rId16"/>
    <p:sldId id="369" r:id="rId17"/>
    <p:sldId id="345" r:id="rId18"/>
    <p:sldId id="344" r:id="rId19"/>
    <p:sldId id="342" r:id="rId20"/>
    <p:sldId id="325" r:id="rId21"/>
    <p:sldId id="262" r:id="rId22"/>
    <p:sldId id="268" r:id="rId23"/>
    <p:sldId id="346" r:id="rId24"/>
    <p:sldId id="347" r:id="rId25"/>
    <p:sldId id="350" r:id="rId26"/>
    <p:sldId id="351" r:id="rId27"/>
    <p:sldId id="363" r:id="rId28"/>
    <p:sldId id="364" r:id="rId29"/>
    <p:sldId id="353" r:id="rId30"/>
    <p:sldId id="424" r:id="rId31"/>
    <p:sldId id="354" r:id="rId32"/>
    <p:sldId id="355" r:id="rId33"/>
    <p:sldId id="357" r:id="rId34"/>
    <p:sldId id="358" r:id="rId35"/>
    <p:sldId id="359" r:id="rId36"/>
    <p:sldId id="409" r:id="rId37"/>
    <p:sldId id="360" r:id="rId38"/>
    <p:sldId id="361" r:id="rId39"/>
    <p:sldId id="348" r:id="rId40"/>
    <p:sldId id="376" r:id="rId41"/>
    <p:sldId id="377" r:id="rId42"/>
    <p:sldId id="379" r:id="rId43"/>
    <p:sldId id="386" r:id="rId44"/>
    <p:sldId id="387" r:id="rId45"/>
    <p:sldId id="384" r:id="rId46"/>
    <p:sldId id="385" r:id="rId47"/>
    <p:sldId id="328" r:id="rId48"/>
    <p:sldId id="263" r:id="rId49"/>
    <p:sldId id="269" r:id="rId50"/>
    <p:sldId id="408" r:id="rId51"/>
    <p:sldId id="406" r:id="rId52"/>
    <p:sldId id="405" r:id="rId53"/>
    <p:sldId id="392" r:id="rId54"/>
    <p:sldId id="393" r:id="rId55"/>
    <p:sldId id="395" r:id="rId56"/>
    <p:sldId id="449" r:id="rId57"/>
    <p:sldId id="450" r:id="rId58"/>
    <p:sldId id="444" r:id="rId59"/>
    <p:sldId id="401" r:id="rId60"/>
    <p:sldId id="410" r:id="rId61"/>
    <p:sldId id="415" r:id="rId62"/>
    <p:sldId id="417" r:id="rId63"/>
    <p:sldId id="421" r:id="rId64"/>
    <p:sldId id="422" r:id="rId65"/>
    <p:sldId id="412" r:id="rId66"/>
    <p:sldId id="414" r:id="rId67"/>
    <p:sldId id="419" r:id="rId68"/>
    <p:sldId id="389" r:id="rId69"/>
    <p:sldId id="396" r:id="rId70"/>
    <p:sldId id="327" r:id="rId71"/>
    <p:sldId id="388" r:id="rId72"/>
    <p:sldId id="420" r:id="rId73"/>
    <p:sldId id="430" r:id="rId74"/>
    <p:sldId id="426" r:id="rId75"/>
    <p:sldId id="428" r:id="rId76"/>
    <p:sldId id="429" r:id="rId77"/>
    <p:sldId id="397" r:id="rId78"/>
    <p:sldId id="435" r:id="rId79"/>
    <p:sldId id="440" r:id="rId80"/>
    <p:sldId id="451" r:id="rId81"/>
    <p:sldId id="460" r:id="rId82"/>
    <p:sldId id="465" r:id="rId83"/>
    <p:sldId id="441" r:id="rId84"/>
    <p:sldId id="468" r:id="rId85"/>
    <p:sldId id="469" r:id="rId86"/>
    <p:sldId id="471" r:id="rId87"/>
    <p:sldId id="390" r:id="rId88"/>
    <p:sldId id="272" r:id="rId8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26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43"/>
    <p:restoredTop sz="84664"/>
  </p:normalViewPr>
  <p:slideViewPr>
    <p:cSldViewPr snapToGrid="0" snapToObjects="1">
      <p:cViewPr varScale="1">
        <p:scale>
          <a:sx n="116" d="100"/>
          <a:sy n="116" d="100"/>
        </p:scale>
        <p:origin x="19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44D0C-1CB1-E645-87B8-5887239B9ECD}" type="datetimeFigureOut">
              <a:rPr lang="fr-FR" smtClean="0"/>
              <a:t>04/02/2022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A1237-63C0-2149-90AD-33FFCF7C85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7762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© SUPINFO</a:t>
            </a:r>
          </a:p>
          <a:p>
            <a:r>
              <a:rPr lang="fr-FR" dirty="0"/>
              <a:t>Auteur : Laurent GODEFROY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732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exactement le type de relation que l’on a constaté sur Rn.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2622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pourra passer cette démonstration en cours et y réfléchir chez soi. Elle est relativement simple mais astucieuse.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4754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pourra passer cette démonstration en cours et y réfléchir chez soi. Elle est relativement simple mais astucieuse.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5269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laisse un peu de poussière sous le tapis…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0287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Cela correspond donc à un angle égal à pi/2.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3999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304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vérification est immédiate.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6378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Souvenirs d’enfance.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788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ne démontrera pas ce résultat assez intuitif ceci-dit. On va l’illustrer par un exemple.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21377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Inversement, connaissant l’équation d’un hyperplan on a facilement les coordonnées d’un vecteur normal à celui-ci.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1413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7074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L’auteur du cours assume quelques raccourcis à droite à gauche dans les slides à venir.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3650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 résultat n’est qu’une généralisation de celui que nous avons démontré pour les droites. Nous l’admettrons.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2662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sz="1200" dirty="0"/>
                  <a:t>Moralement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fr-FR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fr-FR" sz="1200" dirty="0"/>
                  <a:t> est le vecteur appartenant à </a:t>
                </a:r>
                <a14:m>
                  <m:oMath xmlns:m="http://schemas.openxmlformats.org/officeDocument/2006/math"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sz="1200" dirty="0"/>
                  <a:t> le plus “proche“ de </a:t>
                </a:r>
                <a14:m>
                  <m:oMath xmlns:m="http://schemas.openxmlformats.org/officeDocument/2006/math"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fr-FR" sz="1200" dirty="0"/>
                  <a:t>.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sz="1200" dirty="0"/>
                  <a:t>Moralement </a:t>
                </a:r>
                <a:r>
                  <a:rPr lang="fr-FR" sz="1200" b="0" i="0">
                    <a:latin typeface="Cambria Math" panose="02040503050406030204" pitchFamily="18" charset="0"/>
                  </a:rPr>
                  <a:t>𝑝_𝐹 </a:t>
                </a:r>
                <a:r>
                  <a:rPr lang="fr-FR" sz="1200" i="0">
                    <a:latin typeface="Cambria Math" panose="02040503050406030204" pitchFamily="18" charset="0"/>
                  </a:rPr>
                  <a:t>(</a:t>
                </a:r>
                <a:r>
                  <a:rPr lang="fr-FR" sz="1200" b="0" i="0">
                    <a:latin typeface="Cambria Math" panose="02040503050406030204" pitchFamily="18" charset="0"/>
                  </a:rPr>
                  <a:t>𝑢)</a:t>
                </a:r>
                <a:r>
                  <a:rPr lang="fr-FR" sz="1200" dirty="0"/>
                  <a:t> est le vecteur appartenant à </a:t>
                </a:r>
                <a:r>
                  <a:rPr lang="fr-FR" sz="1200" b="0" i="0">
                    <a:latin typeface="Cambria Math" panose="02040503050406030204" pitchFamily="18" charset="0"/>
                  </a:rPr>
                  <a:t>𝐹</a:t>
                </a:r>
                <a:r>
                  <a:rPr lang="fr-FR" sz="1200" dirty="0"/>
                  <a:t> le plus “proche“ de </a:t>
                </a:r>
                <a:r>
                  <a:rPr lang="fr-FR" sz="1200" b="0" i="0">
                    <a:latin typeface="Cambria Math" panose="02040503050406030204" pitchFamily="18" charset="0"/>
                  </a:rPr>
                  <a:t>𝑢</a:t>
                </a:r>
                <a:r>
                  <a:rPr lang="fr-FR" sz="1200" dirty="0"/>
                  <a:t>. </a:t>
                </a:r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61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Certains doivent reconnaître un peu cette formule.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2428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Il n’y a bien sûr pas unicité du vecteur servant à définir le sous-espace affine. La direction par contre est unique.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44186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n’y a bien sûr pas unicité du vecteur servant à définir le sous-espace affine. La direction par contre est unique.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6669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Il n’y a bien sûr pas unicité du vecteur servant à définir le sous-espace affine. La direction par contre est unique.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264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 que l’on vient de représenter avec un plan se généralise bien sûr à un tout sous-espace vectoriel.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3406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06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 ce dernier cas il faut effectuer un petit calcul de limite.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435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boules et cercles de rayon 1 seront appelés boules et cercles unités.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5490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Source de l’image : https://</a:t>
            </a:r>
            <a:r>
              <a:rPr lang="fr-FR" dirty="0" err="1"/>
              <a:t>commons.wikimedia.org</a:t>
            </a:r>
            <a:r>
              <a:rPr lang="fr-FR" dirty="0"/>
              <a:t>/wiki/File:Vector-p-Norms_qtl1.svg.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8728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Cette définition se généralise d’ailleurs à n’importe quel type d’ensemble puisqu’elle n’utilise nullement la structure d’espace vectoriel.</a:t>
            </a:r>
          </a:p>
          <a:p>
            <a:r>
              <a:rPr lang="fr-FR" dirty="0"/>
              <a:t>Une distance permet de mesurer l’écart entre deux éléments.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338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Nous avons choisi la notation la plus usuelle pour le produit scalaire.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562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Cette notation avec le point est la notation usuelle. Il est facile de vérifier qu’il s’agit bien d’un produit scalaire.</a:t>
            </a:r>
          </a:p>
          <a:p>
            <a:r>
              <a:rPr lang="fr-FR" dirty="0"/>
              <a:t>Le lien avec la norme Euclidienne est évident à démontrer.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652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E35FED-2507-6347-9B57-3FF5AFCD8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AD8B847-1B82-BE49-A9A7-C3023CD2D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611D94-0717-E14D-B19C-F142F7DB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04/02/2022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D62BDA-0F08-504D-9BDA-A04B89E82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0C21CC-1B92-B44B-AE72-CDCCB2D83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407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3EDC94-6368-2D4E-8A75-930EFDF0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FEE47BB-5DBD-034C-84DA-C86FA33B9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E7FE81-3F94-FB4B-AB88-842AE52DC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04/02/2022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51EDF4-8F0D-4644-BC7F-8EDA683F6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779F0B-3D1B-234B-8E0E-0005BA6EE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137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D2D733-6537-F246-9DD6-47A2CFFE25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FED1EB9-F8C4-6F42-9293-8EFB0A55D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78BEE2-EC2A-B14D-8087-8A8A25C4D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04/02/2022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C088C9-8381-E84F-AEB6-0CE68238A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EFA170-D382-C048-933C-9BCF9266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243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EA51D4-1867-8845-820C-C21D7BCEC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3841B2-2299-484D-98D4-2509FDD87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7F3535-31CB-2243-9FD7-D6385CE3D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04/02/2022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828F9A-0BE6-2040-B200-CA9AD150D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53960E-7BA0-5744-B871-2625A924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7754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D28FD5-3D75-FF4B-8910-57BF5A278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4D373C-AC4E-4749-AF27-1D4F5473F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4B37BF-0D5B-EE4F-B5D2-4991975BE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04/02/2022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CC8B85-AF4B-D347-9A59-97FD4522E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0FD24F-150A-1443-9905-84B822D46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40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238437-A9AA-1649-93B3-41C10243C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052425-B188-F44E-AE00-4A68E5EA43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1B7208-E02E-5B44-B5B0-8F7E4329B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479033-F7B2-3340-AA42-C9315CC63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04/02/2022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C51178-4562-B14F-81E9-EEB57190D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CB1059-2BD2-DE48-8A78-A1F0952E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04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E87D52-2FB1-1B49-AB3F-B878A6C6C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35322B7-F0A2-534D-A6BC-4D36CFB7E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A541A8E-94B9-9948-9F7F-B59CE4A7A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87F5E04-45D9-0B41-A49B-C539BB2407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45050A4-C507-9A4F-B6CE-71C0EC9B7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FAFD617-5DC0-7146-8644-37FDEF3C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04/02/2022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6D3D1A-4433-FB46-BCB3-2FC07477E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28BE2A0-7142-7944-9978-9CF0A02E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945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23AE92-F78E-674F-9897-3D26B7A9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AC96ECA-9486-6E4B-B4BC-7E76B34EF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04/02/2022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B4D8AF-4BB6-934B-A379-CBF84C9A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8E009D-38CE-D34C-82BA-3182CA4F1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514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D844418-3E68-CA4E-AC8C-9D66D9255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04/02/2022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CD285BC-A399-C24D-9863-55D71A825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BC877D-0D91-8442-9A72-AF3420B94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0732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9C8412-37C8-4B46-9CE8-3469F1893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A9CD95-5780-714B-A453-63A2F3456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2D7CA0C-E415-F14F-9EF8-44A9C7CBE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2697766-D919-5247-A55B-2A12BA74B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04/02/2022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FB77295-5D11-2841-AC5B-84946CEA3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AF8E56-0D31-804D-9F4F-DD615D5E8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111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B54B13-E418-4E42-B170-1BC860212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B349CDA-C85B-4F42-B8C6-26E684EDA6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E92AAF-FCE8-F84A-8EB9-CC618F3F7E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AB83901-E98D-6B44-A440-F9809CD85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04/02/2022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AB5FCBB-5385-494D-A3C1-C59A68C9E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4BFBC5-500C-E04C-A17A-AC6C64E8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9208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1016B3E-7434-F444-85B1-81A3F66D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C2A833-B532-5441-8F6F-770D7BDE7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AD43F0-39EC-1047-86D5-82DFE14D5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B14F5-1D21-F14F-B36B-BCA0A34A15FF}" type="datetimeFigureOut">
              <a:rPr lang="fr-FR" smtClean="0"/>
              <a:t>04/02/2022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06F5D3-EF53-A447-B4AC-97397E1C33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542739-B2AF-EA41-A1C0-C7A7135EE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810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LyGKycYT2v0?feature=oembe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4.png"/><Relationship Id="rId10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6.png"/><Relationship Id="rId7" Type="http://schemas.openxmlformats.org/officeDocument/2006/relationships/image" Target="../media/image7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98.png"/><Relationship Id="rId4" Type="http://schemas.openxmlformats.org/officeDocument/2006/relationships/image" Target="../media/image77.png"/><Relationship Id="rId9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sv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7" Type="http://schemas.openxmlformats.org/officeDocument/2006/relationships/image" Target="../media/image107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8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6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sv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36.png"/><Relationship Id="rId7" Type="http://schemas.openxmlformats.org/officeDocument/2006/relationships/image" Target="../media/image145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42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7.png"/><Relationship Id="rId10" Type="http://schemas.openxmlformats.org/officeDocument/2006/relationships/image" Target="../media/image149.png"/><Relationship Id="rId4" Type="http://schemas.openxmlformats.org/officeDocument/2006/relationships/image" Target="../media/image136.png"/><Relationship Id="rId9" Type="http://schemas.openxmlformats.org/officeDocument/2006/relationships/image" Target="../media/image14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sv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F8221A-BD6C-D743-8F79-B5CC237B7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Géométrie Analytique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76B8DA83-B860-924D-B9FE-FE02FD8A3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5983"/>
            <a:ext cx="9144000" cy="1655762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Algèbre linéaire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A1A31C-D020-0B43-A654-BC830BBC2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200" y="5454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62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Normes et distances.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Norme d’un vecteur : exemple</a:t>
            </a:r>
          </a:p>
        </p:txBody>
      </p:sp>
      <p:graphicFrame>
        <p:nvGraphicFramePr>
          <p:cNvPr id="4" name="Tableau 6">
            <a:extLst>
              <a:ext uri="{FF2B5EF4-FFF2-40B4-BE49-F238E27FC236}">
                <a16:creationId xmlns:a16="http://schemas.microsoft.com/office/drawing/2014/main" id="{EE3B04D8-A66B-AA48-A762-A36461124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230794"/>
              </p:ext>
            </p:extLst>
          </p:nvPr>
        </p:nvGraphicFramePr>
        <p:xfrm>
          <a:off x="3975783" y="2379907"/>
          <a:ext cx="5400160" cy="37825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016">
                  <a:extLst>
                    <a:ext uri="{9D8B030D-6E8A-4147-A177-3AD203B41FA5}">
                      <a16:colId xmlns:a16="http://schemas.microsoft.com/office/drawing/2014/main" val="878007256"/>
                    </a:ext>
                  </a:extLst>
                </a:gridCol>
                <a:gridCol w="540016">
                  <a:extLst>
                    <a:ext uri="{9D8B030D-6E8A-4147-A177-3AD203B41FA5}">
                      <a16:colId xmlns:a16="http://schemas.microsoft.com/office/drawing/2014/main" val="32338621"/>
                    </a:ext>
                  </a:extLst>
                </a:gridCol>
                <a:gridCol w="540016">
                  <a:extLst>
                    <a:ext uri="{9D8B030D-6E8A-4147-A177-3AD203B41FA5}">
                      <a16:colId xmlns:a16="http://schemas.microsoft.com/office/drawing/2014/main" val="1793330929"/>
                    </a:ext>
                  </a:extLst>
                </a:gridCol>
                <a:gridCol w="540016">
                  <a:extLst>
                    <a:ext uri="{9D8B030D-6E8A-4147-A177-3AD203B41FA5}">
                      <a16:colId xmlns:a16="http://schemas.microsoft.com/office/drawing/2014/main" val="2653750668"/>
                    </a:ext>
                  </a:extLst>
                </a:gridCol>
                <a:gridCol w="540016">
                  <a:extLst>
                    <a:ext uri="{9D8B030D-6E8A-4147-A177-3AD203B41FA5}">
                      <a16:colId xmlns:a16="http://schemas.microsoft.com/office/drawing/2014/main" val="858758487"/>
                    </a:ext>
                  </a:extLst>
                </a:gridCol>
                <a:gridCol w="540016">
                  <a:extLst>
                    <a:ext uri="{9D8B030D-6E8A-4147-A177-3AD203B41FA5}">
                      <a16:colId xmlns:a16="http://schemas.microsoft.com/office/drawing/2014/main" val="3357614650"/>
                    </a:ext>
                  </a:extLst>
                </a:gridCol>
                <a:gridCol w="540016">
                  <a:extLst>
                    <a:ext uri="{9D8B030D-6E8A-4147-A177-3AD203B41FA5}">
                      <a16:colId xmlns:a16="http://schemas.microsoft.com/office/drawing/2014/main" val="3957820466"/>
                    </a:ext>
                  </a:extLst>
                </a:gridCol>
                <a:gridCol w="540016">
                  <a:extLst>
                    <a:ext uri="{9D8B030D-6E8A-4147-A177-3AD203B41FA5}">
                      <a16:colId xmlns:a16="http://schemas.microsoft.com/office/drawing/2014/main" val="20964719"/>
                    </a:ext>
                  </a:extLst>
                </a:gridCol>
                <a:gridCol w="540016">
                  <a:extLst>
                    <a:ext uri="{9D8B030D-6E8A-4147-A177-3AD203B41FA5}">
                      <a16:colId xmlns:a16="http://schemas.microsoft.com/office/drawing/2014/main" val="4285443573"/>
                    </a:ext>
                  </a:extLst>
                </a:gridCol>
                <a:gridCol w="540016">
                  <a:extLst>
                    <a:ext uri="{9D8B030D-6E8A-4147-A177-3AD203B41FA5}">
                      <a16:colId xmlns:a16="http://schemas.microsoft.com/office/drawing/2014/main" val="1899035068"/>
                    </a:ext>
                  </a:extLst>
                </a:gridCol>
              </a:tblGrid>
              <a:tr h="54036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8443894"/>
                  </a:ext>
                </a:extLst>
              </a:tr>
              <a:tr h="54036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458691"/>
                  </a:ext>
                </a:extLst>
              </a:tr>
              <a:tr h="54036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24309"/>
                  </a:ext>
                </a:extLst>
              </a:tr>
              <a:tr h="54036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3399934"/>
                  </a:ext>
                </a:extLst>
              </a:tr>
              <a:tr h="54036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116542"/>
                  </a:ext>
                </a:extLst>
              </a:tr>
              <a:tr h="54036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3051882"/>
                  </a:ext>
                </a:extLst>
              </a:tr>
              <a:tr h="54036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5122628"/>
                  </a:ext>
                </a:extLst>
              </a:tr>
            </a:tbl>
          </a:graphicData>
        </a:graphic>
      </p:graphicFrame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8E9613C-774C-3A4A-A1D9-442FE65AA5C9}"/>
              </a:ext>
            </a:extLst>
          </p:cNvPr>
          <p:cNvCxnSpPr>
            <a:cxnSpLocks/>
          </p:cNvCxnSpPr>
          <p:nvPr/>
        </p:nvCxnSpPr>
        <p:spPr>
          <a:xfrm>
            <a:off x="10360618" y="3646515"/>
            <a:ext cx="537372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14463382-1299-1544-B212-E8B31735D5C3}"/>
              </a:ext>
            </a:extLst>
          </p:cNvPr>
          <p:cNvCxnSpPr>
            <a:cxnSpLocks/>
          </p:cNvCxnSpPr>
          <p:nvPr/>
        </p:nvCxnSpPr>
        <p:spPr>
          <a:xfrm>
            <a:off x="10360618" y="4256115"/>
            <a:ext cx="537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A827B1F4-E973-874F-A067-4CCB08941A5B}"/>
                  </a:ext>
                </a:extLst>
              </p:cNvPr>
              <p:cNvSpPr txBox="1"/>
              <p:nvPr/>
            </p:nvSpPr>
            <p:spPr>
              <a:xfrm>
                <a:off x="11181977" y="3492626"/>
                <a:ext cx="4987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A827B1F4-E973-874F-A067-4CCB08941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977" y="3492626"/>
                <a:ext cx="498726" cy="307777"/>
              </a:xfrm>
              <a:prstGeom prst="rect">
                <a:avLst/>
              </a:prstGeom>
              <a:blipFill>
                <a:blip r:embed="rId3"/>
                <a:stretch>
                  <a:fillRect t="-8000" r="-5000" b="-36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3AD5703-82C0-A342-8575-FC9E04760EB5}"/>
                  </a:ext>
                </a:extLst>
              </p:cNvPr>
              <p:cNvSpPr txBox="1"/>
              <p:nvPr/>
            </p:nvSpPr>
            <p:spPr>
              <a:xfrm>
                <a:off x="11181977" y="4102226"/>
                <a:ext cx="50468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3AD5703-82C0-A342-8575-FC9E04760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977" y="4102226"/>
                <a:ext cx="504689" cy="307777"/>
              </a:xfrm>
              <a:prstGeom prst="rect">
                <a:avLst/>
              </a:prstGeom>
              <a:blipFill>
                <a:blip r:embed="rId4"/>
                <a:stretch>
                  <a:fillRect t="-8000" r="-2439" b="-36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68DA0CD-7721-4A40-B43D-7B1D9DE37511}"/>
              </a:ext>
            </a:extLst>
          </p:cNvPr>
          <p:cNvCxnSpPr>
            <a:cxnSpLocks/>
          </p:cNvCxnSpPr>
          <p:nvPr/>
        </p:nvCxnSpPr>
        <p:spPr>
          <a:xfrm>
            <a:off x="5590865" y="3998166"/>
            <a:ext cx="0" cy="5400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CA3E8677-20E8-9E41-A361-7DCE1CAA51A4}"/>
                  </a:ext>
                </a:extLst>
              </p:cNvPr>
              <p:cNvSpPr txBox="1"/>
              <p:nvPr/>
            </p:nvSpPr>
            <p:spPr>
              <a:xfrm>
                <a:off x="668227" y="3374233"/>
                <a:ext cx="2619232" cy="708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CA3E8677-20E8-9E41-A361-7DCE1CAA5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27" y="3374233"/>
                <a:ext cx="2619232" cy="708143"/>
              </a:xfrm>
              <a:prstGeom prst="rect">
                <a:avLst/>
              </a:prstGeom>
              <a:blipFill>
                <a:blip r:embed="rId5"/>
                <a:stretch>
                  <a:fillRect l="-3382" b="-70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83642C5B-D825-654A-B4F5-8EF89FB9DADB}"/>
              </a:ext>
            </a:extLst>
          </p:cNvPr>
          <p:cNvCxnSpPr>
            <a:cxnSpLocks/>
          </p:cNvCxnSpPr>
          <p:nvPr/>
        </p:nvCxnSpPr>
        <p:spPr>
          <a:xfrm>
            <a:off x="10360618" y="4894670"/>
            <a:ext cx="53737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B54D4090-F0A6-5B4E-9D28-47C271EA8A4C}"/>
                  </a:ext>
                </a:extLst>
              </p:cNvPr>
              <p:cNvSpPr txBox="1"/>
              <p:nvPr/>
            </p:nvSpPr>
            <p:spPr>
              <a:xfrm>
                <a:off x="11181977" y="4711826"/>
                <a:ext cx="5672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B54D4090-F0A6-5B4E-9D28-47C271EA8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977" y="4711826"/>
                <a:ext cx="567207" cy="307777"/>
              </a:xfrm>
              <a:prstGeom prst="rect">
                <a:avLst/>
              </a:prstGeom>
              <a:blipFill>
                <a:blip r:embed="rId6"/>
                <a:stretch>
                  <a:fillRect t="-8000" r="-2222" b="-36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88E41106-F193-4FE8-AF1D-8C3D693D8D24}"/>
              </a:ext>
            </a:extLst>
          </p:cNvPr>
          <p:cNvCxnSpPr>
            <a:cxnSpLocks/>
          </p:cNvCxnSpPr>
          <p:nvPr/>
        </p:nvCxnSpPr>
        <p:spPr>
          <a:xfrm flipV="1">
            <a:off x="5070764" y="3429001"/>
            <a:ext cx="3230088" cy="16180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00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Normes et distances.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Norme d’un vecteur : exemple (suite)</a:t>
            </a:r>
          </a:p>
        </p:txBody>
      </p:sp>
      <p:graphicFrame>
        <p:nvGraphicFramePr>
          <p:cNvPr id="4" name="Tableau 6">
            <a:extLst>
              <a:ext uri="{FF2B5EF4-FFF2-40B4-BE49-F238E27FC236}">
                <a16:creationId xmlns:a16="http://schemas.microsoft.com/office/drawing/2014/main" id="{EE3B04D8-A66B-AA48-A762-A3646112497A}"/>
              </a:ext>
            </a:extLst>
          </p:cNvPr>
          <p:cNvGraphicFramePr>
            <a:graphicFrameLocks noGrp="1"/>
          </p:cNvGraphicFramePr>
          <p:nvPr/>
        </p:nvGraphicFramePr>
        <p:xfrm>
          <a:off x="3975783" y="2379907"/>
          <a:ext cx="5400160" cy="37825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016">
                  <a:extLst>
                    <a:ext uri="{9D8B030D-6E8A-4147-A177-3AD203B41FA5}">
                      <a16:colId xmlns:a16="http://schemas.microsoft.com/office/drawing/2014/main" val="878007256"/>
                    </a:ext>
                  </a:extLst>
                </a:gridCol>
                <a:gridCol w="540016">
                  <a:extLst>
                    <a:ext uri="{9D8B030D-6E8A-4147-A177-3AD203B41FA5}">
                      <a16:colId xmlns:a16="http://schemas.microsoft.com/office/drawing/2014/main" val="32338621"/>
                    </a:ext>
                  </a:extLst>
                </a:gridCol>
                <a:gridCol w="540016">
                  <a:extLst>
                    <a:ext uri="{9D8B030D-6E8A-4147-A177-3AD203B41FA5}">
                      <a16:colId xmlns:a16="http://schemas.microsoft.com/office/drawing/2014/main" val="1793330929"/>
                    </a:ext>
                  </a:extLst>
                </a:gridCol>
                <a:gridCol w="540016">
                  <a:extLst>
                    <a:ext uri="{9D8B030D-6E8A-4147-A177-3AD203B41FA5}">
                      <a16:colId xmlns:a16="http://schemas.microsoft.com/office/drawing/2014/main" val="2653750668"/>
                    </a:ext>
                  </a:extLst>
                </a:gridCol>
                <a:gridCol w="540016">
                  <a:extLst>
                    <a:ext uri="{9D8B030D-6E8A-4147-A177-3AD203B41FA5}">
                      <a16:colId xmlns:a16="http://schemas.microsoft.com/office/drawing/2014/main" val="858758487"/>
                    </a:ext>
                  </a:extLst>
                </a:gridCol>
                <a:gridCol w="540016">
                  <a:extLst>
                    <a:ext uri="{9D8B030D-6E8A-4147-A177-3AD203B41FA5}">
                      <a16:colId xmlns:a16="http://schemas.microsoft.com/office/drawing/2014/main" val="3357614650"/>
                    </a:ext>
                  </a:extLst>
                </a:gridCol>
                <a:gridCol w="540016">
                  <a:extLst>
                    <a:ext uri="{9D8B030D-6E8A-4147-A177-3AD203B41FA5}">
                      <a16:colId xmlns:a16="http://schemas.microsoft.com/office/drawing/2014/main" val="3957820466"/>
                    </a:ext>
                  </a:extLst>
                </a:gridCol>
                <a:gridCol w="540016">
                  <a:extLst>
                    <a:ext uri="{9D8B030D-6E8A-4147-A177-3AD203B41FA5}">
                      <a16:colId xmlns:a16="http://schemas.microsoft.com/office/drawing/2014/main" val="20964719"/>
                    </a:ext>
                  </a:extLst>
                </a:gridCol>
                <a:gridCol w="540016">
                  <a:extLst>
                    <a:ext uri="{9D8B030D-6E8A-4147-A177-3AD203B41FA5}">
                      <a16:colId xmlns:a16="http://schemas.microsoft.com/office/drawing/2014/main" val="4285443573"/>
                    </a:ext>
                  </a:extLst>
                </a:gridCol>
                <a:gridCol w="540016">
                  <a:extLst>
                    <a:ext uri="{9D8B030D-6E8A-4147-A177-3AD203B41FA5}">
                      <a16:colId xmlns:a16="http://schemas.microsoft.com/office/drawing/2014/main" val="1899035068"/>
                    </a:ext>
                  </a:extLst>
                </a:gridCol>
              </a:tblGrid>
              <a:tr h="54036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8443894"/>
                  </a:ext>
                </a:extLst>
              </a:tr>
              <a:tr h="54036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458691"/>
                  </a:ext>
                </a:extLst>
              </a:tr>
              <a:tr h="54036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24309"/>
                  </a:ext>
                </a:extLst>
              </a:tr>
              <a:tr h="54036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3399934"/>
                  </a:ext>
                </a:extLst>
              </a:tr>
              <a:tr h="54036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116542"/>
                  </a:ext>
                </a:extLst>
              </a:tr>
              <a:tr h="54036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3051882"/>
                  </a:ext>
                </a:extLst>
              </a:tr>
              <a:tr h="54036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5122628"/>
                  </a:ext>
                </a:extLst>
              </a:tr>
            </a:tbl>
          </a:graphicData>
        </a:graphic>
      </p:graphicFrame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D8793F3-693E-BF41-AC76-F00D8B736914}"/>
              </a:ext>
            </a:extLst>
          </p:cNvPr>
          <p:cNvCxnSpPr>
            <a:cxnSpLocks/>
          </p:cNvCxnSpPr>
          <p:nvPr/>
        </p:nvCxnSpPr>
        <p:spPr>
          <a:xfrm flipV="1">
            <a:off x="5051228" y="3458305"/>
            <a:ext cx="3235842" cy="1614263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E88EF2E-AB40-8C47-9753-BA6436A493EE}"/>
              </a:ext>
            </a:extLst>
          </p:cNvPr>
          <p:cNvCxnSpPr>
            <a:cxnSpLocks/>
          </p:cNvCxnSpPr>
          <p:nvPr/>
        </p:nvCxnSpPr>
        <p:spPr>
          <a:xfrm>
            <a:off x="8287070" y="3520116"/>
            <a:ext cx="0" cy="155245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D833EE4-AA26-C341-9722-6F233DC9A3DF}"/>
              </a:ext>
            </a:extLst>
          </p:cNvPr>
          <p:cNvCxnSpPr>
            <a:cxnSpLocks/>
          </p:cNvCxnSpPr>
          <p:nvPr/>
        </p:nvCxnSpPr>
        <p:spPr>
          <a:xfrm>
            <a:off x="5105228" y="5072568"/>
            <a:ext cx="3181842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8E9613C-774C-3A4A-A1D9-442FE65AA5C9}"/>
              </a:ext>
            </a:extLst>
          </p:cNvPr>
          <p:cNvCxnSpPr>
            <a:cxnSpLocks/>
          </p:cNvCxnSpPr>
          <p:nvPr/>
        </p:nvCxnSpPr>
        <p:spPr>
          <a:xfrm>
            <a:off x="10360618" y="3646515"/>
            <a:ext cx="537372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14463382-1299-1544-B212-E8B31735D5C3}"/>
              </a:ext>
            </a:extLst>
          </p:cNvPr>
          <p:cNvCxnSpPr>
            <a:cxnSpLocks/>
          </p:cNvCxnSpPr>
          <p:nvPr/>
        </p:nvCxnSpPr>
        <p:spPr>
          <a:xfrm>
            <a:off x="10360618" y="4256115"/>
            <a:ext cx="537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A827B1F4-E973-874F-A067-4CCB08941A5B}"/>
                  </a:ext>
                </a:extLst>
              </p:cNvPr>
              <p:cNvSpPr txBox="1"/>
              <p:nvPr/>
            </p:nvSpPr>
            <p:spPr>
              <a:xfrm>
                <a:off x="11181977" y="3492626"/>
                <a:ext cx="4987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A827B1F4-E973-874F-A067-4CCB08941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977" y="3492626"/>
                <a:ext cx="498726" cy="307777"/>
              </a:xfrm>
              <a:prstGeom prst="rect">
                <a:avLst/>
              </a:prstGeom>
              <a:blipFill>
                <a:blip r:embed="rId2"/>
                <a:stretch>
                  <a:fillRect r="-3659" b="-16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3AD5703-82C0-A342-8575-FC9E04760EB5}"/>
                  </a:ext>
                </a:extLst>
              </p:cNvPr>
              <p:cNvSpPr txBox="1"/>
              <p:nvPr/>
            </p:nvSpPr>
            <p:spPr>
              <a:xfrm>
                <a:off x="11181977" y="4102226"/>
                <a:ext cx="50468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33AD5703-82C0-A342-8575-FC9E04760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977" y="4102226"/>
                <a:ext cx="504689" cy="307777"/>
              </a:xfrm>
              <a:prstGeom prst="rect">
                <a:avLst/>
              </a:prstGeom>
              <a:blipFill>
                <a:blip r:embed="rId3"/>
                <a:stretch>
                  <a:fillRect r="-4819" b="-16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51A2319-0461-8346-B862-F84E71DA3E65}"/>
              </a:ext>
            </a:extLst>
          </p:cNvPr>
          <p:cNvCxnSpPr>
            <a:cxnSpLocks/>
          </p:cNvCxnSpPr>
          <p:nvPr/>
        </p:nvCxnSpPr>
        <p:spPr>
          <a:xfrm flipV="1">
            <a:off x="5055545" y="4532664"/>
            <a:ext cx="540000" cy="347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8ADA959-7F72-3A4F-A918-17638ED251F9}"/>
              </a:ext>
            </a:extLst>
          </p:cNvPr>
          <p:cNvCxnSpPr>
            <a:cxnSpLocks/>
          </p:cNvCxnSpPr>
          <p:nvPr/>
        </p:nvCxnSpPr>
        <p:spPr>
          <a:xfrm flipV="1">
            <a:off x="5595545" y="3990687"/>
            <a:ext cx="540000" cy="347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79B3907-AFC5-614F-95FC-1FF3DA35D0EC}"/>
              </a:ext>
            </a:extLst>
          </p:cNvPr>
          <p:cNvCxnSpPr>
            <a:cxnSpLocks/>
          </p:cNvCxnSpPr>
          <p:nvPr/>
        </p:nvCxnSpPr>
        <p:spPr>
          <a:xfrm>
            <a:off x="6136169" y="3458305"/>
            <a:ext cx="2150901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0B7C2E30-2BE9-2B48-8145-F41A6B9E3C8B}"/>
              </a:ext>
            </a:extLst>
          </p:cNvPr>
          <p:cNvCxnSpPr>
            <a:cxnSpLocks/>
          </p:cNvCxnSpPr>
          <p:nvPr/>
        </p:nvCxnSpPr>
        <p:spPr>
          <a:xfrm>
            <a:off x="5051228" y="4521375"/>
            <a:ext cx="0" cy="49719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68DA0CD-7721-4A40-B43D-7B1D9DE37511}"/>
              </a:ext>
            </a:extLst>
          </p:cNvPr>
          <p:cNvCxnSpPr>
            <a:cxnSpLocks/>
          </p:cNvCxnSpPr>
          <p:nvPr/>
        </p:nvCxnSpPr>
        <p:spPr>
          <a:xfrm>
            <a:off x="5590865" y="3998166"/>
            <a:ext cx="0" cy="5400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9BEB40C4-A068-F645-9F4F-065357D2E01D}"/>
              </a:ext>
            </a:extLst>
          </p:cNvPr>
          <p:cNvCxnSpPr>
            <a:cxnSpLocks/>
          </p:cNvCxnSpPr>
          <p:nvPr/>
        </p:nvCxnSpPr>
        <p:spPr>
          <a:xfrm>
            <a:off x="6128636" y="3458305"/>
            <a:ext cx="0" cy="5400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CA3E8677-20E8-9E41-A361-7DCE1CAA51A4}"/>
                  </a:ext>
                </a:extLst>
              </p:cNvPr>
              <p:cNvSpPr txBox="1"/>
              <p:nvPr/>
            </p:nvSpPr>
            <p:spPr>
              <a:xfrm>
                <a:off x="668227" y="3374233"/>
                <a:ext cx="2619232" cy="708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CA3E8677-20E8-9E41-A361-7DCE1CAA5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27" y="3374233"/>
                <a:ext cx="2619232" cy="708143"/>
              </a:xfrm>
              <a:prstGeom prst="rect">
                <a:avLst/>
              </a:prstGeom>
              <a:blipFill>
                <a:blip r:embed="rId4"/>
                <a:stretch>
                  <a:fillRect l="-3730" b="-25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CF58283D-BEDF-C542-9172-7D96AAB70765}"/>
              </a:ext>
            </a:extLst>
          </p:cNvPr>
          <p:cNvCxnSpPr>
            <a:cxnSpLocks/>
          </p:cNvCxnSpPr>
          <p:nvPr/>
        </p:nvCxnSpPr>
        <p:spPr>
          <a:xfrm>
            <a:off x="5051228" y="5291875"/>
            <a:ext cx="323584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83642C5B-D825-654A-B4F5-8EF89FB9DADB}"/>
              </a:ext>
            </a:extLst>
          </p:cNvPr>
          <p:cNvCxnSpPr>
            <a:cxnSpLocks/>
          </p:cNvCxnSpPr>
          <p:nvPr/>
        </p:nvCxnSpPr>
        <p:spPr>
          <a:xfrm>
            <a:off x="10360618" y="4894670"/>
            <a:ext cx="53737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B54D4090-F0A6-5B4E-9D28-47C271EA8A4C}"/>
                  </a:ext>
                </a:extLst>
              </p:cNvPr>
              <p:cNvSpPr txBox="1"/>
              <p:nvPr/>
            </p:nvSpPr>
            <p:spPr>
              <a:xfrm>
                <a:off x="11181977" y="4711826"/>
                <a:ext cx="5672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B54D4090-F0A6-5B4E-9D28-47C271EA8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977" y="4711826"/>
                <a:ext cx="567207" cy="307777"/>
              </a:xfrm>
              <a:prstGeom prst="rect">
                <a:avLst/>
              </a:prstGeom>
              <a:blipFill>
                <a:blip r:embed="rId5"/>
                <a:stretch>
                  <a:fillRect r="-2151" b="-1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42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Normes et distances.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446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Norme d’un vecteur : exemple (fin)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Pour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dirty="0"/>
              </a:p>
              <a:p>
                <a:pPr lvl="1"/>
                <a:r>
                  <a:rPr lang="fr-FR" sz="2400" dirty="0"/>
                  <a:t>on a donc :</a:t>
                </a:r>
              </a:p>
              <a:p>
                <a:pPr lvl="1"/>
                <a:endParaRPr lang="fr-FR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fr-FR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=6+3=9</m:t>
                    </m:r>
                  </m:oMath>
                </a14:m>
                <a:endParaRPr lang="fr-FR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fr-FR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36+9</m:t>
                        </m:r>
                      </m:e>
                    </m:ra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45</m:t>
                        </m:r>
                      </m:e>
                    </m:ra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=3</m:t>
                    </m:r>
                    <m:rad>
                      <m:radPr>
                        <m:degHide m:val="o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rad>
                  </m:oMath>
                </a14:m>
                <a:endParaRPr lang="fr-FR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fr-FR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6,3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446602"/>
              </a:xfrm>
              <a:prstGeom prst="rect">
                <a:avLst/>
              </a:prstGeom>
              <a:blipFill>
                <a:blip r:embed="rId2"/>
                <a:stretch>
                  <a:fillRect l="-927" t="-1097" b="-16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932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Normes et distances.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Norme d’un vecteur : remarque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deux premiers points de la définition se vérifient en général très facilement.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La difficulté réside dans la démonstration de l’inégalité triangulaire, en particulier pour les normes précédentes sur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2677656"/>
              </a:xfrm>
              <a:prstGeom prst="rect">
                <a:avLst/>
              </a:prstGeom>
              <a:blipFill>
                <a:blip r:embed="rId2"/>
                <a:stretch>
                  <a:fillRect l="-927" t="-1822" b="-43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Règle triangulaire avec un remplissage uni">
            <a:extLst>
              <a:ext uri="{FF2B5EF4-FFF2-40B4-BE49-F238E27FC236}">
                <a16:creationId xmlns:a16="http://schemas.microsoft.com/office/drawing/2014/main" id="{6FB7CF46-9A12-46FB-9949-995EA9272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29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Normes et distances.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Boule et cercle : définitions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un espace vectoriel muni d’une norme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La </a:t>
                </a:r>
                <a:r>
                  <a:rPr lang="fr-FR" sz="2400" b="1" dirty="0"/>
                  <a:t>boule fermée </a:t>
                </a:r>
                <a:r>
                  <a:rPr lang="fr-FR" sz="2400" dirty="0"/>
                  <a:t>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de rayon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fr-FR" sz="2400" dirty="0"/>
                  <a:t> est l’ensemble des vecteurs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dont la norme est inférieure ou égale à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</a:t>
                </a:r>
                <a:r>
                  <a:rPr lang="fr-FR" sz="2400" b="1" dirty="0"/>
                  <a:t>cercle</a:t>
                </a:r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de rayon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fr-FR" sz="2400" dirty="0"/>
                  <a:t> est l’ensemble des vecteurs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dont la norme est égale à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fr-FR" sz="2400" dirty="0"/>
              </a:p>
              <a:p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893647"/>
              </a:xfrm>
              <a:prstGeom prst="rect">
                <a:avLst/>
              </a:prstGeom>
              <a:blipFill>
                <a:blip r:embed="rId3"/>
                <a:stretch>
                  <a:fillRect l="-843" t="-1034" r="-1446" b="-5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7763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Normes et distances.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Boule et cercle : exemples de cercles unités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70000"/>
              </a:xfrm>
              <a:prstGeom prst="rect">
                <a:avLst/>
              </a:prstGeom>
              <a:blipFill>
                <a:blip r:embed="rId2"/>
                <a:stretch>
                  <a:fillRect l="-843" t="-7895" b="-26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87099C68-7B98-AD4D-9B04-C6E263B7AA35}"/>
              </a:ext>
            </a:extLst>
          </p:cNvPr>
          <p:cNvCxnSpPr>
            <a:cxnSpLocks/>
          </p:cNvCxnSpPr>
          <p:nvPr/>
        </p:nvCxnSpPr>
        <p:spPr>
          <a:xfrm flipH="1">
            <a:off x="718332" y="3929707"/>
            <a:ext cx="28800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49872B8-20E3-F04D-AA77-235167F4E3C8}"/>
              </a:ext>
            </a:extLst>
          </p:cNvPr>
          <p:cNvCxnSpPr>
            <a:cxnSpLocks/>
          </p:cNvCxnSpPr>
          <p:nvPr/>
        </p:nvCxnSpPr>
        <p:spPr>
          <a:xfrm flipH="1">
            <a:off x="2158332" y="2489707"/>
            <a:ext cx="0" cy="288000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4D5498B-7097-2A47-83CB-FDA290F0FD30}"/>
              </a:ext>
            </a:extLst>
          </p:cNvPr>
          <p:cNvCxnSpPr/>
          <p:nvPr/>
        </p:nvCxnSpPr>
        <p:spPr>
          <a:xfrm>
            <a:off x="2086332" y="2849707"/>
            <a:ext cx="14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DBCEC7A-A8EE-3042-AAF6-B6E540779798}"/>
              </a:ext>
            </a:extLst>
          </p:cNvPr>
          <p:cNvCxnSpPr/>
          <p:nvPr/>
        </p:nvCxnSpPr>
        <p:spPr>
          <a:xfrm>
            <a:off x="2086332" y="5009707"/>
            <a:ext cx="14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D4CA6DF9-8BB4-9D4D-8309-2F9C905D1F89}"/>
              </a:ext>
            </a:extLst>
          </p:cNvPr>
          <p:cNvCxnSpPr/>
          <p:nvPr/>
        </p:nvCxnSpPr>
        <p:spPr>
          <a:xfrm>
            <a:off x="1078332" y="3857707"/>
            <a:ext cx="0" cy="144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57FC2172-AEF6-2F4E-A4AF-C3B2A67111BA}"/>
              </a:ext>
            </a:extLst>
          </p:cNvPr>
          <p:cNvCxnSpPr/>
          <p:nvPr/>
        </p:nvCxnSpPr>
        <p:spPr>
          <a:xfrm>
            <a:off x="3238332" y="3857707"/>
            <a:ext cx="0" cy="144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553FFFF2-C85F-0745-A257-2C80B98F598D}"/>
              </a:ext>
            </a:extLst>
          </p:cNvPr>
          <p:cNvCxnSpPr>
            <a:cxnSpLocks/>
          </p:cNvCxnSpPr>
          <p:nvPr/>
        </p:nvCxnSpPr>
        <p:spPr>
          <a:xfrm>
            <a:off x="2160000" y="2849707"/>
            <a:ext cx="1078332" cy="108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0B463D35-A80D-FA4D-AE3A-A3F3D07C2FB6}"/>
              </a:ext>
            </a:extLst>
          </p:cNvPr>
          <p:cNvCxnSpPr>
            <a:cxnSpLocks/>
          </p:cNvCxnSpPr>
          <p:nvPr/>
        </p:nvCxnSpPr>
        <p:spPr>
          <a:xfrm>
            <a:off x="1079167" y="3929707"/>
            <a:ext cx="1078332" cy="108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1BB0DEC8-67EA-5344-8854-2EE2BF7F3218}"/>
              </a:ext>
            </a:extLst>
          </p:cNvPr>
          <p:cNvCxnSpPr>
            <a:cxnSpLocks/>
          </p:cNvCxnSpPr>
          <p:nvPr/>
        </p:nvCxnSpPr>
        <p:spPr>
          <a:xfrm flipV="1">
            <a:off x="1080000" y="2849707"/>
            <a:ext cx="1080000" cy="108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5B401704-0AC9-974D-B25C-6F0EA60E2553}"/>
              </a:ext>
            </a:extLst>
          </p:cNvPr>
          <p:cNvCxnSpPr>
            <a:cxnSpLocks/>
          </p:cNvCxnSpPr>
          <p:nvPr/>
        </p:nvCxnSpPr>
        <p:spPr>
          <a:xfrm flipV="1">
            <a:off x="2159166" y="3929706"/>
            <a:ext cx="1080000" cy="108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F0D70F77-C9AC-E543-B6D8-068A92E0417D}"/>
              </a:ext>
            </a:extLst>
          </p:cNvPr>
          <p:cNvCxnSpPr>
            <a:cxnSpLocks/>
          </p:cNvCxnSpPr>
          <p:nvPr/>
        </p:nvCxnSpPr>
        <p:spPr>
          <a:xfrm flipH="1">
            <a:off x="8635697" y="3929706"/>
            <a:ext cx="28800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744D798E-AE1B-2F49-AA8D-B1A11249855E}"/>
              </a:ext>
            </a:extLst>
          </p:cNvPr>
          <p:cNvCxnSpPr>
            <a:cxnSpLocks/>
          </p:cNvCxnSpPr>
          <p:nvPr/>
        </p:nvCxnSpPr>
        <p:spPr>
          <a:xfrm flipH="1">
            <a:off x="10075697" y="2489706"/>
            <a:ext cx="0" cy="288000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A6F5E9C9-46D7-6644-B866-849F8DAE02B3}"/>
              </a:ext>
            </a:extLst>
          </p:cNvPr>
          <p:cNvCxnSpPr/>
          <p:nvPr/>
        </p:nvCxnSpPr>
        <p:spPr>
          <a:xfrm>
            <a:off x="10003697" y="2849706"/>
            <a:ext cx="14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4437B811-ED04-2B4D-B96A-043E5C66F9CC}"/>
              </a:ext>
            </a:extLst>
          </p:cNvPr>
          <p:cNvCxnSpPr/>
          <p:nvPr/>
        </p:nvCxnSpPr>
        <p:spPr>
          <a:xfrm>
            <a:off x="10003697" y="5009706"/>
            <a:ext cx="14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B3CB35A1-0B04-FA45-BDCE-260585C07A52}"/>
              </a:ext>
            </a:extLst>
          </p:cNvPr>
          <p:cNvCxnSpPr/>
          <p:nvPr/>
        </p:nvCxnSpPr>
        <p:spPr>
          <a:xfrm>
            <a:off x="8995697" y="3857706"/>
            <a:ext cx="0" cy="144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01984E03-02F9-CA49-B9B8-A633E7811743}"/>
              </a:ext>
            </a:extLst>
          </p:cNvPr>
          <p:cNvCxnSpPr/>
          <p:nvPr/>
        </p:nvCxnSpPr>
        <p:spPr>
          <a:xfrm>
            <a:off x="11155697" y="3857706"/>
            <a:ext cx="0" cy="144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F0DF7430-D5BB-B044-8F56-E1DE56270678}"/>
              </a:ext>
            </a:extLst>
          </p:cNvPr>
          <p:cNvCxnSpPr/>
          <p:nvPr/>
        </p:nvCxnSpPr>
        <p:spPr>
          <a:xfrm>
            <a:off x="8997365" y="2849706"/>
            <a:ext cx="2160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8A445E6A-5540-3843-9695-FB7006962174}"/>
              </a:ext>
            </a:extLst>
          </p:cNvPr>
          <p:cNvCxnSpPr/>
          <p:nvPr/>
        </p:nvCxnSpPr>
        <p:spPr>
          <a:xfrm>
            <a:off x="8997365" y="5009706"/>
            <a:ext cx="2160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DEDD06CD-7415-F64D-B752-51C4F4E2B8BC}"/>
              </a:ext>
            </a:extLst>
          </p:cNvPr>
          <p:cNvCxnSpPr/>
          <p:nvPr/>
        </p:nvCxnSpPr>
        <p:spPr>
          <a:xfrm>
            <a:off x="8997365" y="2849706"/>
            <a:ext cx="0" cy="2160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421E86B1-9153-0342-BC60-2177140CE741}"/>
              </a:ext>
            </a:extLst>
          </p:cNvPr>
          <p:cNvCxnSpPr/>
          <p:nvPr/>
        </p:nvCxnSpPr>
        <p:spPr>
          <a:xfrm>
            <a:off x="11157365" y="2849706"/>
            <a:ext cx="0" cy="2160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03ED79D-6FBD-AE49-B2FA-E3F8C9838F0A}"/>
              </a:ext>
            </a:extLst>
          </p:cNvPr>
          <p:cNvCxnSpPr>
            <a:cxnSpLocks/>
          </p:cNvCxnSpPr>
          <p:nvPr/>
        </p:nvCxnSpPr>
        <p:spPr>
          <a:xfrm flipH="1">
            <a:off x="4497848" y="3929706"/>
            <a:ext cx="28800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3AA99A9-6986-D347-A378-207FBF7EAD45}"/>
              </a:ext>
            </a:extLst>
          </p:cNvPr>
          <p:cNvCxnSpPr>
            <a:cxnSpLocks/>
          </p:cNvCxnSpPr>
          <p:nvPr/>
        </p:nvCxnSpPr>
        <p:spPr>
          <a:xfrm flipH="1">
            <a:off x="5937848" y="2489706"/>
            <a:ext cx="0" cy="288000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06E6E995-8E56-8646-8D18-773EA1270B38}"/>
              </a:ext>
            </a:extLst>
          </p:cNvPr>
          <p:cNvCxnSpPr/>
          <p:nvPr/>
        </p:nvCxnSpPr>
        <p:spPr>
          <a:xfrm>
            <a:off x="5865848" y="2849706"/>
            <a:ext cx="14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C3FFD5FD-26C5-1141-A8AA-CF346DD35E47}"/>
              </a:ext>
            </a:extLst>
          </p:cNvPr>
          <p:cNvCxnSpPr/>
          <p:nvPr/>
        </p:nvCxnSpPr>
        <p:spPr>
          <a:xfrm>
            <a:off x="5865848" y="5009706"/>
            <a:ext cx="14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C2BDB77-7C86-4B46-AF0E-00600C48607A}"/>
              </a:ext>
            </a:extLst>
          </p:cNvPr>
          <p:cNvCxnSpPr/>
          <p:nvPr/>
        </p:nvCxnSpPr>
        <p:spPr>
          <a:xfrm>
            <a:off x="4857848" y="3857706"/>
            <a:ext cx="0" cy="144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8A18FA49-FC0E-EF4A-90F7-D46FEE505CB8}"/>
              </a:ext>
            </a:extLst>
          </p:cNvPr>
          <p:cNvCxnSpPr/>
          <p:nvPr/>
        </p:nvCxnSpPr>
        <p:spPr>
          <a:xfrm>
            <a:off x="7017848" y="3857706"/>
            <a:ext cx="0" cy="144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llipse 55">
            <a:extLst>
              <a:ext uri="{FF2B5EF4-FFF2-40B4-BE49-F238E27FC236}">
                <a16:creationId xmlns:a16="http://schemas.microsoft.com/office/drawing/2014/main" id="{5B700988-A5ED-C04D-83D5-DD85AB57404F}"/>
              </a:ext>
            </a:extLst>
          </p:cNvPr>
          <p:cNvSpPr/>
          <p:nvPr/>
        </p:nvSpPr>
        <p:spPr>
          <a:xfrm>
            <a:off x="4857848" y="2849706"/>
            <a:ext cx="2160000" cy="2160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EFF0AA30-E680-5243-88FF-C6BD50771866}"/>
                  </a:ext>
                </a:extLst>
              </p:cNvPr>
              <p:cNvSpPr txBox="1"/>
              <p:nvPr/>
            </p:nvSpPr>
            <p:spPr>
              <a:xfrm>
                <a:off x="1021391" y="5529652"/>
                <a:ext cx="21298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EFF0AA30-E680-5243-88FF-C6BD50771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91" y="5529652"/>
                <a:ext cx="2129881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57824AC6-F9A9-CA4A-85DB-A1094CD31353}"/>
                  </a:ext>
                </a:extLst>
              </p:cNvPr>
              <p:cNvSpPr txBox="1"/>
              <p:nvPr/>
            </p:nvSpPr>
            <p:spPr>
              <a:xfrm>
                <a:off x="4800907" y="5529651"/>
                <a:ext cx="21298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57824AC6-F9A9-CA4A-85DB-A1094CD31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907" y="5529651"/>
                <a:ext cx="212988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0A7CA378-03F6-9E44-8D8D-8BAED60448F6}"/>
                  </a:ext>
                </a:extLst>
              </p:cNvPr>
              <p:cNvSpPr txBox="1"/>
              <p:nvPr/>
            </p:nvSpPr>
            <p:spPr>
              <a:xfrm>
                <a:off x="8938756" y="5529651"/>
                <a:ext cx="21298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0A7CA378-03F6-9E44-8D8D-8BAED6044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756" y="5529651"/>
                <a:ext cx="212988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1291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Normes et distances.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Boule et cercle : exemples de cercles unités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70000"/>
              </a:xfrm>
              <a:prstGeom prst="rect">
                <a:avLst/>
              </a:prstGeom>
              <a:blipFill>
                <a:blip r:embed="rId3"/>
                <a:stretch>
                  <a:fillRect l="-843" t="-7895" b="-26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71BDE292-F153-2C42-BDA4-9D1C25F01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000" y="2096978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67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Normes et distances.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489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Distance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un espace vectoriel. Une </a:t>
                </a:r>
                <a:r>
                  <a:rPr lang="fr-FR" sz="2400" b="1" dirty="0"/>
                  <a:t>distance</a:t>
                </a:r>
                <a:r>
                  <a:rPr lang="fr-FR" sz="2400" dirty="0"/>
                  <a:t> sur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est une application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e>
                            <m:r>
                              <a:rPr lang="fr-F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⟶</m:t>
                            </m:r>
                          </m:e>
                          <m:e>
                            <m:sSup>
                              <m:sSupPr>
                                <m:ctrlPr>
                                  <a:rPr lang="fr-FR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d>
                              <m:d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e>
                            <m:r>
                              <a:rPr lang="fr-F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</m:e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fr-FR" sz="2400" dirty="0"/>
              </a:p>
              <a:p>
                <a:pPr lvl="1"/>
                <a:endParaRPr lang="fr-FR" sz="2400" dirty="0"/>
              </a:p>
              <a:p>
                <a:pPr lvl="1"/>
                <a:r>
                  <a:rPr lang="fr-FR" sz="2400" dirty="0"/>
                  <a:t>qui vérifie les trois propriétés suivantes :</a:t>
                </a:r>
              </a:p>
              <a:p>
                <a:pPr lvl="1"/>
                <a:endParaRPr lang="fr-FR" sz="24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=0⟺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fr-FR" sz="24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fr-FR" sz="24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489242"/>
              </a:xfrm>
              <a:prstGeom prst="rect">
                <a:avLst/>
              </a:prstGeom>
              <a:blipFill>
                <a:blip r:embed="rId3"/>
                <a:stretch>
                  <a:fillRect l="-927" t="-1087" b="-21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627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Normes et distances.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489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Distance induite par une norme : propriété et définition 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un espace vectoriel muni d’une norme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fr-FR" sz="2400" dirty="0"/>
                  <a:t> l’application définie par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e>
                            <m:r>
                              <a:rPr lang="fr-F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⟶</m:t>
                            </m:r>
                          </m:e>
                          <m:e>
                            <m:sSup>
                              <m:sSupPr>
                                <m:ctrlPr>
                                  <a:rPr lang="fr-FR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d>
                              <m:d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e>
                            <m:r>
                              <a:rPr lang="fr-F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</m:e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Alors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fr-FR" sz="2400" dirty="0"/>
                  <a:t> est une distance sur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que l’on appelle </a:t>
                </a:r>
                <a:r>
                  <a:rPr lang="fr-FR" sz="2400" b="1" dirty="0"/>
                  <a:t>distance induite </a:t>
                </a:r>
                <a:r>
                  <a:rPr lang="fr-FR" sz="2400" dirty="0"/>
                  <a:t>par la norme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489242"/>
              </a:xfrm>
              <a:prstGeom prst="rect">
                <a:avLst/>
              </a:prstGeom>
              <a:blipFill>
                <a:blip r:embed="rId2"/>
                <a:stretch>
                  <a:fillRect l="-927" t="-1087" r="-8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0849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Normes et distances.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Distance induite par une norme : visualisation et interprétation</a:t>
            </a:r>
          </a:p>
          <a:p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La distance entre deux vecteurs permet de mesurer l’écart entre ces deux vecteurs :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D946E1D8-5AAA-46BE-8366-AADEA24EDF68}"/>
              </a:ext>
            </a:extLst>
          </p:cNvPr>
          <p:cNvCxnSpPr>
            <a:cxnSpLocks/>
          </p:cNvCxnSpPr>
          <p:nvPr/>
        </p:nvCxnSpPr>
        <p:spPr>
          <a:xfrm flipV="1">
            <a:off x="4118360" y="3824472"/>
            <a:ext cx="1840424" cy="251660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E7E2C11-A609-4CB2-83B1-BAEFD4319D31}"/>
              </a:ext>
            </a:extLst>
          </p:cNvPr>
          <p:cNvCxnSpPr>
            <a:cxnSpLocks/>
          </p:cNvCxnSpPr>
          <p:nvPr/>
        </p:nvCxnSpPr>
        <p:spPr>
          <a:xfrm>
            <a:off x="5958784" y="3824472"/>
            <a:ext cx="2172285" cy="115128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D7B89F08-7D18-479D-9721-9F74A66389F1}"/>
              </a:ext>
            </a:extLst>
          </p:cNvPr>
          <p:cNvCxnSpPr>
            <a:cxnSpLocks/>
          </p:cNvCxnSpPr>
          <p:nvPr/>
        </p:nvCxnSpPr>
        <p:spPr>
          <a:xfrm flipH="1">
            <a:off x="4118360" y="4975761"/>
            <a:ext cx="4012710" cy="1365318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0B42B582-5565-455C-87C8-A55BCE0E9DB0}"/>
                  </a:ext>
                </a:extLst>
              </p:cNvPr>
              <p:cNvSpPr txBox="1"/>
              <p:nvPr/>
            </p:nvSpPr>
            <p:spPr>
              <a:xfrm>
                <a:off x="6962995" y="4004154"/>
                <a:ext cx="10409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0B42B582-5565-455C-87C8-A55BCE0E9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995" y="4004154"/>
                <a:ext cx="1040974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365F1A7-E4B1-43B3-8A33-D9FC782271C4}"/>
                  </a:ext>
                </a:extLst>
              </p:cNvPr>
              <p:cNvSpPr txBox="1"/>
              <p:nvPr/>
            </p:nvSpPr>
            <p:spPr>
              <a:xfrm>
                <a:off x="4582871" y="4775706"/>
                <a:ext cx="4221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365F1A7-E4B1-43B3-8A33-D9FC78227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871" y="4775706"/>
                <a:ext cx="42218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B227AC-D500-4E29-90FD-4D9C9962F793}"/>
                  </a:ext>
                </a:extLst>
              </p:cNvPr>
              <p:cNvSpPr txBox="1"/>
              <p:nvPr/>
            </p:nvSpPr>
            <p:spPr>
              <a:xfrm>
                <a:off x="6140157" y="5609693"/>
                <a:ext cx="9047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B227AC-D500-4E29-90FD-4D9C9962F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157" y="5609693"/>
                <a:ext cx="90476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04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AC0B1E25-C870-E44C-9AEC-2F6389ADF8D7}"/>
              </a:ext>
            </a:extLst>
          </p:cNvPr>
          <p:cNvSpPr txBox="1">
            <a:spLocks/>
          </p:cNvSpPr>
          <p:nvPr/>
        </p:nvSpPr>
        <p:spPr>
          <a:xfrm>
            <a:off x="831850" y="2554565"/>
            <a:ext cx="10515600" cy="2851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fr-FR" sz="3600" dirty="0">
                <a:solidFill>
                  <a:schemeClr val="bg1"/>
                </a:solidFill>
              </a:rPr>
              <a:t>Normes et distances.</a:t>
            </a:r>
          </a:p>
          <a:p>
            <a:pPr marL="742950" indent="-742950">
              <a:buAutoNum type="arabicPeriod"/>
            </a:pPr>
            <a:r>
              <a:rPr lang="fr-FR" sz="3600" dirty="0">
                <a:solidFill>
                  <a:schemeClr val="bg1"/>
                </a:solidFill>
              </a:rPr>
              <a:t>Orthogonalité.</a:t>
            </a:r>
          </a:p>
          <a:p>
            <a:pPr marL="742950" indent="-742950">
              <a:buAutoNum type="arabicPeriod"/>
            </a:pPr>
            <a:r>
              <a:rPr lang="fr-FR" sz="3600" dirty="0">
                <a:solidFill>
                  <a:schemeClr val="bg1"/>
                </a:solidFill>
              </a:rPr>
              <a:t>Applications linéaires particulières.</a:t>
            </a:r>
          </a:p>
          <a:p>
            <a:pPr marL="742950" indent="-742950">
              <a:buAutoNum type="arabicPeriod"/>
            </a:pPr>
            <a:r>
              <a:rPr lang="fr-FR" sz="3600" dirty="0">
                <a:solidFill>
                  <a:schemeClr val="bg1"/>
                </a:solidFill>
              </a:rPr>
              <a:t>Sous-espaces affines.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19DB8DF-56A9-C146-8CC5-1A72BBF66B41}"/>
              </a:ext>
            </a:extLst>
          </p:cNvPr>
          <p:cNvSpPr txBox="1">
            <a:spLocks/>
          </p:cNvSpPr>
          <p:nvPr/>
        </p:nvSpPr>
        <p:spPr>
          <a:xfrm>
            <a:off x="4994689" y="402196"/>
            <a:ext cx="2189922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i="1" dirty="0">
                <a:solidFill>
                  <a:schemeClr val="bg1"/>
                </a:solidFill>
              </a:rPr>
              <a:t>Sommaire</a:t>
            </a:r>
          </a:p>
        </p:txBody>
      </p:sp>
      <p:pic>
        <p:nvPicPr>
          <p:cNvPr id="6" name="Graphique 5" descr="Menu avec un remplissage uni">
            <a:extLst>
              <a:ext uri="{FF2B5EF4-FFF2-40B4-BE49-F238E27FC236}">
                <a16:creationId xmlns:a16="http://schemas.microsoft.com/office/drawing/2014/main" id="{F3640D13-DDD0-8D47-9978-9A138749B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23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Questions avec un remplissage uni">
            <a:extLst>
              <a:ext uri="{FF2B5EF4-FFF2-40B4-BE49-F238E27FC236}">
                <a16:creationId xmlns:a16="http://schemas.microsoft.com/office/drawing/2014/main" id="{117F3F9E-E45E-9844-8215-AA148A592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6000" y="1989000"/>
            <a:ext cx="2880000" cy="288000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6784514D-DFE8-6540-A8D9-ED1329C44D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1. Normes et distances.</a:t>
            </a:r>
          </a:p>
        </p:txBody>
      </p:sp>
    </p:spTree>
    <p:extLst>
      <p:ext uri="{BB962C8B-B14F-4D97-AF65-F5344CB8AC3E}">
        <p14:creationId xmlns:p14="http://schemas.microsoft.com/office/powerpoint/2010/main" val="1926402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AC0B1E25-C870-E44C-9AEC-2F6389ADF8D7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1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5400" dirty="0"/>
          </a:p>
          <a:p>
            <a:endParaRPr lang="fr-FR" sz="5400" dirty="0"/>
          </a:p>
          <a:p>
            <a:endParaRPr lang="fr-FR" sz="5400" dirty="0"/>
          </a:p>
          <a:p>
            <a:r>
              <a:rPr lang="fr-FR" sz="5400" dirty="0">
                <a:solidFill>
                  <a:schemeClr val="bg1"/>
                </a:solidFill>
              </a:rPr>
              <a:t>2. Orthogonalité.</a:t>
            </a:r>
          </a:p>
        </p:txBody>
      </p:sp>
    </p:spTree>
    <p:extLst>
      <p:ext uri="{BB962C8B-B14F-4D97-AF65-F5344CB8AC3E}">
        <p14:creationId xmlns:p14="http://schemas.microsoft.com/office/powerpoint/2010/main" val="227131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Orthogonalité.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Notion de produit scalaire : vidéo introductive</a:t>
            </a:r>
          </a:p>
        </p:txBody>
      </p:sp>
      <p:pic>
        <p:nvPicPr>
          <p:cNvPr id="4" name="Média en ligne 3" descr="Dot products and duality | Chapter 9, Essence of linear algebra">
            <a:hlinkClick r:id="" action="ppaction://media"/>
            <a:extLst>
              <a:ext uri="{FF2B5EF4-FFF2-40B4-BE49-F238E27FC236}">
                <a16:creationId xmlns:a16="http://schemas.microsoft.com/office/drawing/2014/main" id="{2197385B-4651-FC42-AD02-A1BDE305085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94800" y="2340000"/>
            <a:ext cx="7200000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6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Orthogonalité.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505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Produit scalaire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un espace vectoriel. Un </a:t>
                </a:r>
                <a:r>
                  <a:rPr lang="fr-FR" sz="2400" b="1" dirty="0"/>
                  <a:t>produit scalaire </a:t>
                </a:r>
                <a:r>
                  <a:rPr lang="fr-FR" sz="2400" dirty="0"/>
                  <a:t>sur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est une application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fr-FR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 , </m:t>
                                </m:r>
                              </m:e>
                            </m:d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fr-F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⟶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</m:mr>
                        <m:m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d>
                              <m:dPr>
                                <m:ctrlPr>
                                  <a:rPr lang="fr-FR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</m:e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fr-F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fr-FR" sz="2400" dirty="0"/>
              </a:p>
              <a:p>
                <a:pPr lvl="1"/>
                <a:endParaRPr lang="fr-FR" sz="2400" dirty="0"/>
              </a:p>
              <a:p>
                <a:pPr lvl="1"/>
                <a:r>
                  <a:rPr lang="fr-FR" sz="2400" dirty="0"/>
                  <a:t>qui est à la fois :</a:t>
                </a:r>
              </a:p>
              <a:p>
                <a:pPr lvl="1"/>
                <a:endParaRPr lang="fr-FR" sz="24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fr-FR" sz="2400" dirty="0"/>
                  <a:t>Bilinéaire 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 , </m:t>
                        </m:r>
                      </m:e>
                    </m:d>
                  </m:oMath>
                </a14:m>
                <a:r>
                  <a:rPr lang="fr-FR" sz="2400" dirty="0"/>
                  <a:t> est linéaire par rapport à chaque variable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fr-FR" sz="2400" dirty="0"/>
                  <a:t>Symétrique :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d>
                      <m:dPr>
                        <m:begChr m:val="⟨"/>
                        <m:endChr m:val="⟩"/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fr-FR" sz="24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fr-FR" sz="2400" dirty="0"/>
                  <a:t>Définie positive :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d>
                      <m:dPr>
                        <m:begChr m:val="{"/>
                        <m:endChr m:val="}"/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d>
                      <m:dPr>
                        <m:begChr m:val="⟨"/>
                        <m:endChr m:val="⟩"/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505977"/>
              </a:xfrm>
              <a:prstGeom prst="rect">
                <a:avLst/>
              </a:prstGeom>
              <a:blipFill>
                <a:blip r:embed="rId3"/>
                <a:stretch>
                  <a:fillRect l="-843" t="-1124" b="-19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2160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Orthogonalité.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Produit scalaire : remarque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La bilinéarité signifie en particulier que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,∀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⟨"/>
                          <m:endChr m:val="⟩"/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begChr m:val="⟨"/>
                          <m:endChr m:val="⟩"/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lvl="1"/>
                <a:r>
                  <a:rPr lang="fr-FR" sz="2400" dirty="0"/>
                  <a:t>et</a:t>
                </a:r>
              </a:p>
              <a:p>
                <a:pPr lvl="1"/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⟨"/>
                          <m:endChr m:val="⟩"/>
                          <m:ctrlP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begChr m:val="⟨"/>
                          <m:endChr m:val="⟩"/>
                          <m:ctrlP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154984"/>
              </a:xfrm>
              <a:prstGeom prst="rect">
                <a:avLst/>
              </a:prstGeom>
              <a:blipFill>
                <a:blip r:embed="rId2"/>
                <a:stretch>
                  <a:fillRect l="-843" t="-12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Graphique linéaire avec un remplissage uni">
            <a:extLst>
              <a:ext uri="{FF2B5EF4-FFF2-40B4-BE49-F238E27FC236}">
                <a16:creationId xmlns:a16="http://schemas.microsoft.com/office/drawing/2014/main" id="{FC8B05BB-9A35-8D43-B9F1-A431E809A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96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Orthogonalité.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057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Produit scalaire : cas particulier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fr-FR" sz="2400" b="1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sz="2400" dirty="0"/>
                  <a:t> de coordonnées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057393"/>
              </a:xfrm>
              <a:prstGeom prst="rect">
                <a:avLst/>
              </a:prstGeom>
              <a:blipFill>
                <a:blip r:embed="rId2"/>
                <a:stretch>
                  <a:fillRect l="-843" t="-9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310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Orthogonalité.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05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Produit scalaire : cas particulier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fr-FR" sz="2400" b="1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produit scalaire dit </a:t>
                </a:r>
                <a:r>
                  <a:rPr lang="fr-FR" sz="2400" b="1" dirty="0"/>
                  <a:t>canonique</a:t>
                </a:r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sz="2400" dirty="0"/>
                  <a:t> est défini par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Lien avec la norme Euclidienne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059316"/>
              </a:xfrm>
              <a:prstGeom prst="rect">
                <a:avLst/>
              </a:prstGeom>
              <a:blipFill>
                <a:blip r:embed="rId3"/>
                <a:stretch>
                  <a:fillRect l="-843" t="-935" b="-46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2054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Orthogonalité.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863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Espace vectoriel Euclidien 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Un espace vectoriel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muni d’un produit scalaire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, </m:t>
                        </m:r>
                      </m:e>
                    </m:d>
                  </m:oMath>
                </a14:m>
                <a:r>
                  <a:rPr lang="fr-FR" sz="2400" dirty="0"/>
                  <a:t> est qualifié d’</a:t>
                </a:r>
                <a:r>
                  <a:rPr lang="fr-FR" sz="2400" b="1" dirty="0"/>
                  <a:t>Euclidien</a:t>
                </a:r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À partir du produit scalaire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 , </m:t>
                        </m:r>
                      </m:e>
                    </m:d>
                  </m:oMath>
                </a14:m>
                <a:r>
                  <a:rPr lang="fr-FR" sz="2400" dirty="0"/>
                  <a:t> il est alors possible de définir une norme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400" dirty="0"/>
                  <a:t> dite </a:t>
                </a:r>
                <a:r>
                  <a:rPr lang="fr-FR" sz="2400" b="1" dirty="0"/>
                  <a:t>Euclidienne</a:t>
                </a:r>
                <a:r>
                  <a:rPr lang="fr-FR" sz="2400" dirty="0"/>
                  <a:t> en posant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863558"/>
              </a:xfrm>
              <a:prstGeom prst="rect">
                <a:avLst/>
              </a:prstGeom>
              <a:blipFill>
                <a:blip r:embed="rId3"/>
                <a:stretch>
                  <a:fillRect l="-843" t="-1307" r="-3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que 3" descr="Temple grec avec un remplissage uni">
            <a:extLst>
              <a:ext uri="{FF2B5EF4-FFF2-40B4-BE49-F238E27FC236}">
                <a16:creationId xmlns:a16="http://schemas.microsoft.com/office/drawing/2014/main" id="{B1DB1AF5-554A-404E-9C68-0A97AA987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78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Orthogonalité.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932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Inégalité de Cauchy-Schwarz : énoncé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un espace vectoriel muni d’un produit scalaire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, </m:t>
                        </m:r>
                      </m:e>
                    </m:d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400" dirty="0"/>
                  <a:t> la norme Euclidienne associée.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 On 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fr-F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fr-F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fr-F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Autrement dit, si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d>
                      <m:dPr>
                        <m:begChr m:val="{"/>
                        <m:endChr m:val="}"/>
                        <m:ctrlPr>
                          <a:rPr lang="fr-F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932889"/>
              </a:xfrm>
              <a:prstGeom prst="rect">
                <a:avLst/>
              </a:prstGeom>
              <a:blipFill>
                <a:blip r:embed="rId2"/>
                <a:stretch>
                  <a:fillRect l="-843" t="-10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534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Orthogonalité.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Inégalité de Cauchy-Schwarz : démonstration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⟨"/>
                          <m:endChr m:val="⟩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Cette expression est donc un polynôme du second degré en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Étant égal aussi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fr-FR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2400" dirty="0"/>
                  <a:t> ce polynôme est positif sur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400" dirty="0"/>
                  <a:t> et par suite son discriminant est nécessairement négatif.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154984"/>
              </a:xfrm>
              <a:prstGeom prst="rect">
                <a:avLst/>
              </a:prstGeom>
              <a:blipFill>
                <a:blip r:embed="rId3"/>
                <a:stretch>
                  <a:fillRect l="-843" t="-1220" b="-21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3252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AC0B1E25-C870-E44C-9AEC-2F6389ADF8D7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1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5400" dirty="0"/>
          </a:p>
          <a:p>
            <a:endParaRPr lang="fr-FR" sz="5400" dirty="0"/>
          </a:p>
          <a:p>
            <a:endParaRPr lang="fr-FR" sz="5400" dirty="0"/>
          </a:p>
          <a:p>
            <a:r>
              <a:rPr lang="fr-FR" sz="5400" dirty="0">
                <a:solidFill>
                  <a:schemeClr val="bg1"/>
                </a:solidFill>
              </a:rPr>
              <a:t>1. Normes et distances.</a:t>
            </a:r>
          </a:p>
        </p:txBody>
      </p:sp>
    </p:spTree>
    <p:extLst>
      <p:ext uri="{BB962C8B-B14F-4D97-AF65-F5344CB8AC3E}">
        <p14:creationId xmlns:p14="http://schemas.microsoft.com/office/powerpoint/2010/main" val="1118698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Orthogonalité.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Inégalité de Cauchy-Schwarz : démonstration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Or ce discriminant vaut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−4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donc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D’où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Q.E.D.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524315"/>
              </a:xfrm>
              <a:prstGeom prst="rect">
                <a:avLst/>
              </a:prstGeom>
              <a:blipFill>
                <a:blip r:embed="rId3"/>
                <a:stretch>
                  <a:fillRect l="-843" t="-1120" b="-2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806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Orthogonalité.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180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Angle entre deux vecteurs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un espace vectoriel muni d’un produit scalaire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, </m:t>
                        </m:r>
                      </m:e>
                    </m:d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400" dirty="0"/>
                  <a:t> la norme Euclidienne associée.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 D’après l’inégalité de Cauchy-Schwarz,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fr-F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0;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fr-FR" sz="2400" dirty="0"/>
                  <a:t> tel que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4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réel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sz="2400" dirty="0"/>
                  <a:t> est l’</a:t>
                </a:r>
                <a:r>
                  <a:rPr lang="fr-FR" sz="2400" b="1" dirty="0"/>
                  <a:t>angle</a:t>
                </a:r>
                <a:r>
                  <a:rPr lang="fr-FR" sz="2400" dirty="0"/>
                  <a:t> entre les vecteurs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180632"/>
              </a:xfrm>
              <a:prstGeom prst="rect">
                <a:avLst/>
              </a:prstGeom>
              <a:blipFill>
                <a:blip r:embed="rId3"/>
                <a:stretch>
                  <a:fillRect l="-843" t="-1208" b="-24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que 6" descr="Grenouille avec un remplissage uni">
            <a:extLst>
              <a:ext uri="{FF2B5EF4-FFF2-40B4-BE49-F238E27FC236}">
                <a16:creationId xmlns:a16="http://schemas.microsoft.com/office/drawing/2014/main" id="{A044E65C-5733-E74C-A446-CD1205E5F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27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Orthogonalité.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Angle entre deux vecteurs : visualisation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129609F3-E855-AB45-A446-07CB5B0F1515}"/>
              </a:ext>
            </a:extLst>
          </p:cNvPr>
          <p:cNvCxnSpPr>
            <a:cxnSpLocks/>
          </p:cNvCxnSpPr>
          <p:nvPr/>
        </p:nvCxnSpPr>
        <p:spPr>
          <a:xfrm flipH="1">
            <a:off x="4648713" y="6033542"/>
            <a:ext cx="3600000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E4A2DA9-6152-674B-9756-8A7B9A60A877}"/>
              </a:ext>
            </a:extLst>
          </p:cNvPr>
          <p:cNvCxnSpPr>
            <a:cxnSpLocks/>
          </p:cNvCxnSpPr>
          <p:nvPr/>
        </p:nvCxnSpPr>
        <p:spPr>
          <a:xfrm>
            <a:off x="4828713" y="2613542"/>
            <a:ext cx="0" cy="3600000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36825DD-6053-B741-ADF4-88BD52C82EF7}"/>
              </a:ext>
            </a:extLst>
          </p:cNvPr>
          <p:cNvCxnSpPr>
            <a:cxnSpLocks/>
          </p:cNvCxnSpPr>
          <p:nvPr/>
        </p:nvCxnSpPr>
        <p:spPr>
          <a:xfrm flipV="1">
            <a:off x="4828713" y="3298551"/>
            <a:ext cx="1839994" cy="2734991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66805E1-985F-544E-B394-4D93115F3C1E}"/>
              </a:ext>
            </a:extLst>
          </p:cNvPr>
          <p:cNvCxnSpPr>
            <a:cxnSpLocks/>
          </p:cNvCxnSpPr>
          <p:nvPr/>
        </p:nvCxnSpPr>
        <p:spPr>
          <a:xfrm flipV="1">
            <a:off x="4802951" y="5048395"/>
            <a:ext cx="2358013" cy="985148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A53D33C-781C-2F44-97BE-9E26E3BF76D5}"/>
                  </a:ext>
                </a:extLst>
              </p:cNvPr>
              <p:cNvSpPr txBox="1"/>
              <p:nvPr/>
            </p:nvSpPr>
            <p:spPr>
              <a:xfrm>
                <a:off x="7258197" y="4863729"/>
                <a:ext cx="330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A53D33C-781C-2F44-97BE-9E26E3BF7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197" y="4863729"/>
                <a:ext cx="3305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651B39ED-C60F-4B46-BF01-89C9ABECB7DC}"/>
                  </a:ext>
                </a:extLst>
              </p:cNvPr>
              <p:cNvSpPr txBox="1"/>
              <p:nvPr/>
            </p:nvSpPr>
            <p:spPr>
              <a:xfrm>
                <a:off x="6503454" y="2881793"/>
                <a:ext cx="330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fr-FR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651B39ED-C60F-4B46-BF01-89C9ABECB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454" y="2881793"/>
                <a:ext cx="3305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 21">
            <a:extLst>
              <a:ext uri="{FF2B5EF4-FFF2-40B4-BE49-F238E27FC236}">
                <a16:creationId xmlns:a16="http://schemas.microsoft.com/office/drawing/2014/main" id="{7B6ECF50-0ECC-2444-8E50-E5622F4CDB62}"/>
              </a:ext>
            </a:extLst>
          </p:cNvPr>
          <p:cNvSpPr>
            <a:spLocks noChangeAspect="1"/>
          </p:cNvSpPr>
          <p:nvPr/>
        </p:nvSpPr>
        <p:spPr>
          <a:xfrm>
            <a:off x="5438319" y="4406219"/>
            <a:ext cx="1296000" cy="1296000"/>
          </a:xfrm>
          <a:prstGeom prst="arc">
            <a:avLst/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41A4AC8A-E266-4F4B-A85C-701F9A11AC55}"/>
                  </a:ext>
                </a:extLst>
              </p:cNvPr>
              <p:cNvSpPr txBox="1"/>
              <p:nvPr/>
            </p:nvSpPr>
            <p:spPr>
              <a:xfrm>
                <a:off x="6536260" y="4278823"/>
                <a:ext cx="330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41A4AC8A-E266-4F4B-A85C-701F9A11A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260" y="4278823"/>
                <a:ext cx="3305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076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Orthogonalité.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Orthogonalité de deux vecteurs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un espace vectoriel muni d’un produit scalaire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, </m:t>
                        </m:r>
                      </m:e>
                    </m:d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400" dirty="0"/>
                  <a:t> la norme Euclidienne associée. Soient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dit que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r-FR" sz="2400" dirty="0"/>
                  <a:t> sont </a:t>
                </a:r>
                <a:r>
                  <a:rPr lang="fr-FR" sz="2400" b="1" dirty="0"/>
                  <a:t>orthogonaux</a:t>
                </a:r>
                <a:r>
                  <a:rPr lang="fr-FR" sz="2400" dirty="0"/>
                  <a:t> lorsque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note alors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Si de plus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FR" sz="2400" dirty="0"/>
                  <a:t>, les vecteurs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fr-FR" sz="2400" dirty="0"/>
                  <a:t> sont dits </a:t>
                </a:r>
                <a:r>
                  <a:rPr lang="fr-FR" sz="2400" b="1" dirty="0"/>
                  <a:t>orthonormaux</a:t>
                </a:r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785652"/>
              </a:xfrm>
              <a:prstGeom prst="rect">
                <a:avLst/>
              </a:prstGeom>
              <a:blipFill>
                <a:blip r:embed="rId3"/>
                <a:stretch>
                  <a:fillRect l="-843" t="-1338" b="-301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200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Orthogonalité.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Orthogonalité de deux vecteurs : visualisation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BCA11D55-BC73-AD48-9D68-441B30109C04}"/>
              </a:ext>
            </a:extLst>
          </p:cNvPr>
          <p:cNvCxnSpPr>
            <a:cxnSpLocks/>
          </p:cNvCxnSpPr>
          <p:nvPr/>
        </p:nvCxnSpPr>
        <p:spPr>
          <a:xfrm flipH="1">
            <a:off x="4757451" y="5798337"/>
            <a:ext cx="3600000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B1BA6DA5-AE27-8044-9619-0F0B743BD4F6}"/>
              </a:ext>
            </a:extLst>
          </p:cNvPr>
          <p:cNvCxnSpPr>
            <a:cxnSpLocks/>
          </p:cNvCxnSpPr>
          <p:nvPr/>
        </p:nvCxnSpPr>
        <p:spPr>
          <a:xfrm>
            <a:off x="4937451" y="2378337"/>
            <a:ext cx="0" cy="3600000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CD6B7E8-A2DB-9A4F-B4F8-9E2B29A24B5B}"/>
                  </a:ext>
                </a:extLst>
              </p:cNvPr>
              <p:cNvSpPr txBox="1"/>
              <p:nvPr/>
            </p:nvSpPr>
            <p:spPr>
              <a:xfrm>
                <a:off x="7173611" y="4788617"/>
                <a:ext cx="330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fr-FR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CD6B7E8-A2DB-9A4F-B4F8-9E2B29A24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611" y="4788617"/>
                <a:ext cx="3305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EE3B8ED7-A1DF-EE4A-82C4-6FF33D4DC9E5}"/>
                  </a:ext>
                </a:extLst>
              </p:cNvPr>
              <p:cNvSpPr txBox="1"/>
              <p:nvPr/>
            </p:nvSpPr>
            <p:spPr>
              <a:xfrm>
                <a:off x="3950451" y="3059668"/>
                <a:ext cx="330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fr-FR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EE3B8ED7-A1DF-EE4A-82C4-6FF33D4DC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451" y="3059668"/>
                <a:ext cx="3305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6E71FB6C-02E3-9348-B883-6EBB89872606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934646" y="4789620"/>
            <a:ext cx="2412000" cy="1007714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8648569-7E1C-4842-95F8-65173314757F}"/>
              </a:ext>
            </a:extLst>
          </p:cNvPr>
          <p:cNvCxnSpPr>
            <a:cxnSpLocks noChangeAspect="1"/>
          </p:cNvCxnSpPr>
          <p:nvPr/>
        </p:nvCxnSpPr>
        <p:spPr>
          <a:xfrm>
            <a:off x="3853244" y="3115255"/>
            <a:ext cx="1080000" cy="2671564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49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Orthogonalité.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209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Base orthonormée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un espace vectoriel muni d’un produit scalaire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, 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ℬ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400" dirty="0"/>
                  <a:t> une famille de vecteurs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dit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fr-FR" sz="2400" dirty="0"/>
                  <a:t> est une </a:t>
                </a:r>
                <a:r>
                  <a:rPr lang="fr-FR" sz="2400" b="1" dirty="0"/>
                  <a:t>base orthonormée </a:t>
                </a:r>
                <a:r>
                  <a:rPr lang="fr-FR" sz="2400" dirty="0"/>
                  <a:t>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si 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fr-FR" sz="2400" dirty="0"/>
                  <a:t> est une base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∀ 1≤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⟨"/>
                        <m:endChr m:val="⟩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∀ 1≤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‖"/>
                        <m:endChr m:val="‖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209422"/>
              </a:xfrm>
              <a:prstGeom prst="rect">
                <a:avLst/>
              </a:prstGeom>
              <a:blipFill>
                <a:blip r:embed="rId2"/>
                <a:stretch>
                  <a:fillRect l="-843" t="-1201" b="-24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5395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Orthogonalité.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889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Base orthonormée : exemple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La base canonique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lvl="1"/>
                <a:r>
                  <a:rPr lang="fr-FR" sz="2400" dirty="0"/>
                  <a:t>est une base orthonormée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sz="2400" dirty="0"/>
                  <a:t>pour son produit canonique. 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889608"/>
              </a:xfrm>
              <a:prstGeom prst="rect">
                <a:avLst/>
              </a:prstGeom>
              <a:blipFill>
                <a:blip r:embed="rId3"/>
                <a:stretch>
                  <a:fillRect l="-843" t="-1036" b="-2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243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Orthogonalité.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136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Théorème de Pythagore : énoncé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un espace vectoriel muni d’un produit scalaire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, </m:t>
                        </m:r>
                      </m:e>
                    </m:d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400" dirty="0"/>
                  <a:t> la norme Euclidienne associée. Soient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136180"/>
              </a:xfrm>
              <a:prstGeom prst="rect">
                <a:avLst/>
              </a:prstGeom>
              <a:blipFill>
                <a:blip r:embed="rId3"/>
                <a:stretch>
                  <a:fillRect l="-843" t="-16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Trigonométrie avec un remplissage uni">
            <a:extLst>
              <a:ext uri="{FF2B5EF4-FFF2-40B4-BE49-F238E27FC236}">
                <a16:creationId xmlns:a16="http://schemas.microsoft.com/office/drawing/2014/main" id="{9E762F0D-39CB-AC4C-BFBE-6774CCA81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36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Orthogonalité.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Théorème de Pythagore : démonstration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par bilinéarité du produit scalaire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Ainsi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begChr m:val="⟨"/>
                          <m:endChr m:val="⟩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Q.E.D.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154984"/>
              </a:xfrm>
              <a:prstGeom prst="rect">
                <a:avLst/>
              </a:prstGeom>
              <a:blipFill>
                <a:blip r:embed="rId2"/>
                <a:stretch>
                  <a:fillRect l="-843" t="-1220" b="-21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521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Orthogonalité.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Orthogonalité de deux sous-espaces : définition 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un espace vectoriel muni d’un produit scalaire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, </m:t>
                        </m:r>
                      </m:e>
                    </m:d>
                  </m:oMath>
                </a14:m>
                <a:r>
                  <a:rPr lang="fr-FR" sz="2400" dirty="0"/>
                  <a:t> et soient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fr-FR" sz="2400" dirty="0"/>
                  <a:t> deux sous-espaces vectoriels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dit que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fr-FR" sz="2400" dirty="0"/>
                  <a:t> sont </a:t>
                </a:r>
                <a:r>
                  <a:rPr lang="fr-FR" sz="2400" b="1" dirty="0"/>
                  <a:t>orthogonaux</a:t>
                </a:r>
                <a:r>
                  <a:rPr lang="fr-FR" sz="2400" dirty="0"/>
                  <a:t> si tout vecteur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400" dirty="0"/>
                  <a:t>est orthogonal à tout vecteur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fr-FR" sz="2400" dirty="0"/>
                  <a:t>, </a:t>
                </a:r>
                <a:r>
                  <a:rPr lang="fr-FR" sz="2400" i="1" dirty="0"/>
                  <a:t>i.e.</a:t>
                </a:r>
                <a:r>
                  <a:rPr lang="fr-FR" sz="2400" dirty="0"/>
                  <a:t> si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,∀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785652"/>
              </a:xfrm>
              <a:prstGeom prst="rect">
                <a:avLst/>
              </a:prstGeom>
              <a:blipFill>
                <a:blip r:embed="rId2"/>
                <a:stretch>
                  <a:fillRect l="-843" t="-13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2676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Normes et distances.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503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Norme d’un vecteur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un espace vectoriel. Une </a:t>
                </a:r>
                <a:r>
                  <a:rPr lang="fr-FR" sz="2400" b="1" dirty="0"/>
                  <a:t>norme</a:t>
                </a:r>
                <a:r>
                  <a:rPr lang="fr-FR" sz="2400" dirty="0"/>
                  <a:t> sur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est une application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fr-FR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e>
                            <m:r>
                              <a:rPr lang="fr-F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⟶</m:t>
                            </m:r>
                          </m:e>
                          <m:e>
                            <m:sSup>
                              <m:sSupPr>
                                <m:ctrlPr>
                                  <a:rPr lang="fr-FR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fr-F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</m:e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fr-FR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fr-FR" sz="2400" dirty="0"/>
              </a:p>
              <a:p>
                <a:pPr lvl="1"/>
                <a:endParaRPr lang="fr-FR" sz="2400" dirty="0"/>
              </a:p>
              <a:p>
                <a:pPr lvl="1"/>
                <a:r>
                  <a:rPr lang="fr-FR" sz="2400" dirty="0"/>
                  <a:t>qui vérifie les trois propriétés suivantes :</a:t>
                </a:r>
              </a:p>
              <a:p>
                <a:pPr lvl="1"/>
                <a:endParaRPr lang="fr-FR" sz="24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d>
                      <m:dPr>
                        <m:begChr m:val="‖"/>
                        <m:endChr m:val="‖"/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=0⟺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fr-FR" sz="24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∀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‖"/>
                        <m:endChr m:val="‖"/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fr-FR" sz="24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begChr m:val="‖"/>
                        <m:endChr m:val="‖"/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‖"/>
                        <m:endChr m:val="‖"/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fr-FR" sz="2400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503541"/>
              </a:xfrm>
              <a:prstGeom prst="rect">
                <a:avLst/>
              </a:prstGeom>
              <a:blipFill>
                <a:blip r:embed="rId3"/>
                <a:stretch>
                  <a:fillRect l="-843" t="-1124" b="-22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384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Orthogonalité.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Orthogonal d’un sous-espace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un espace vectoriel muni d’un produit scalaire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, </m:t>
                        </m:r>
                      </m:e>
                    </m:d>
                  </m:oMath>
                </a14:m>
                <a:r>
                  <a:rPr lang="fr-FR" sz="2400" dirty="0"/>
                  <a:t> et 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sz="2400" dirty="0"/>
                  <a:t> un sous-espace vectoriel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L’ensemble des vecteurs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qui sont orthogonaux à tous les vecteurs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sz="2400" dirty="0"/>
                  <a:t> est appelé </a:t>
                </a:r>
                <a:r>
                  <a:rPr lang="fr-FR" sz="2400" b="1" dirty="0"/>
                  <a:t>orthogonal</a:t>
                </a:r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sz="2400" dirty="0"/>
                  <a:t> et est noté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fr-F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fr-F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 / ∀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785652"/>
              </a:xfrm>
              <a:prstGeom prst="rect">
                <a:avLst/>
              </a:prstGeom>
              <a:blipFill>
                <a:blip r:embed="rId2"/>
                <a:stretch>
                  <a:fillRect l="-927" t="-1288" b="-12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635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Orthogonalité.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613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Orthogonal d’un sous-espace : propriétés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un espace vectoriel muni d’un produit scalaire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, </m:t>
                        </m:r>
                      </m:e>
                    </m:d>
                  </m:oMath>
                </a14:m>
                <a:r>
                  <a:rPr lang="fr-FR" sz="2400" dirty="0"/>
                  <a:t> et 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sz="2400" dirty="0"/>
                  <a:t> un sous-espace vectoriel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 Alors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fr-FR" sz="2400" dirty="0"/>
                  <a:t> est un sous-espace vectoriel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fr-FR" sz="2400" dirty="0"/>
                  <a:t> sont supplémentaires, </a:t>
                </a:r>
                <a:r>
                  <a:rPr lang="fr-FR" sz="2400" i="1" dirty="0"/>
                  <a:t>i.e.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,∃!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,∃!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func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dim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e>
                    </m:func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613507"/>
              </a:xfrm>
              <a:prstGeom prst="rect">
                <a:avLst/>
              </a:prstGeom>
              <a:blipFill>
                <a:blip r:embed="rId3"/>
                <a:stretch>
                  <a:fillRect l="-843" t="-10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300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Orthogonalité.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Orthogonal d’un hyperplan</a:t>
            </a:r>
          </a:p>
        </p:txBody>
      </p:sp>
      <p:sp>
        <p:nvSpPr>
          <p:cNvPr id="4" name="Parallélogramme 3">
            <a:extLst>
              <a:ext uri="{FF2B5EF4-FFF2-40B4-BE49-F238E27FC236}">
                <a16:creationId xmlns:a16="http://schemas.microsoft.com/office/drawing/2014/main" id="{816923CB-0AC6-CE41-9FB3-9DC04FB87186}"/>
              </a:ext>
            </a:extLst>
          </p:cNvPr>
          <p:cNvSpPr/>
          <p:nvPr/>
        </p:nvSpPr>
        <p:spPr>
          <a:xfrm rot="19967660">
            <a:off x="7203686" y="3107793"/>
            <a:ext cx="4560849" cy="1572322"/>
          </a:xfrm>
          <a:prstGeom prst="parallelogram">
            <a:avLst>
              <a:gd name="adj" fmla="val 6061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12999496-9C7F-034D-B374-B7D81957B8AD}"/>
              </a:ext>
            </a:extLst>
          </p:cNvPr>
          <p:cNvCxnSpPr>
            <a:cxnSpLocks/>
          </p:cNvCxnSpPr>
          <p:nvPr/>
        </p:nvCxnSpPr>
        <p:spPr>
          <a:xfrm>
            <a:off x="8664496" y="2065025"/>
            <a:ext cx="849351" cy="19741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E9E25F1-922C-1846-96CD-337168383C36}"/>
              </a:ext>
            </a:extLst>
          </p:cNvPr>
          <p:cNvCxnSpPr>
            <a:cxnSpLocks noChangeAspect="1"/>
          </p:cNvCxnSpPr>
          <p:nvPr/>
        </p:nvCxnSpPr>
        <p:spPr>
          <a:xfrm>
            <a:off x="9775911" y="4648654"/>
            <a:ext cx="464655" cy="10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0A49251-8321-0048-AE4C-D06FD8ABCDC8}"/>
              </a:ext>
            </a:extLst>
          </p:cNvPr>
          <p:cNvCxnSpPr>
            <a:cxnSpLocks/>
          </p:cNvCxnSpPr>
          <p:nvPr/>
        </p:nvCxnSpPr>
        <p:spPr>
          <a:xfrm>
            <a:off x="9513846" y="4039158"/>
            <a:ext cx="270000" cy="60949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840500FE-2EA4-504B-A50E-D83F22F27531}"/>
                  </a:ext>
                </a:extLst>
              </p:cNvPr>
              <p:cNvSpPr txBox="1"/>
              <p:nvPr/>
            </p:nvSpPr>
            <p:spPr>
              <a:xfrm>
                <a:off x="846000" y="2152188"/>
                <a:ext cx="5760000" cy="3136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un espace vectoriel de dimension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fr-FR" sz="2400" dirty="0"/>
                  <a:t> un hyperplan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func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dim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sSup>
                          <m:sSup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e>
                    </m:func>
                  </m:oMath>
                </a14:m>
                <a:r>
                  <a:rPr lang="fr-FR" sz="2400" dirty="0"/>
                  <a:t>, </a:t>
                </a:r>
                <a:r>
                  <a:rPr lang="fr-FR" sz="2400" i="1" dirty="0"/>
                  <a:t>i.e.</a:t>
                </a:r>
                <a:r>
                  <a:rPr lang="fr-FR" sz="2400" dirty="0"/>
                  <a:t> </a:t>
                </a:r>
                <a:br>
                  <a:rPr lang="fr-FR" sz="24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−1+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dim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⁡</m:t>
                    </m:r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Ainsi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e>
                    </m:func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fr-FR" sz="2400" dirty="0"/>
                  <a:t> est donc une droite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840500FE-2EA4-504B-A50E-D83F22F27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" y="2152188"/>
                <a:ext cx="5760000" cy="3136180"/>
              </a:xfrm>
              <a:prstGeom prst="rect">
                <a:avLst/>
              </a:prstGeom>
              <a:blipFill>
                <a:blip r:embed="rId2"/>
                <a:stretch>
                  <a:fillRect l="-1319" t="-1210" b="-4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0F514A51-8B43-474C-9962-8598144C298E}"/>
                  </a:ext>
                </a:extLst>
              </p:cNvPr>
              <p:cNvSpPr txBox="1"/>
              <p:nvPr/>
            </p:nvSpPr>
            <p:spPr>
              <a:xfrm>
                <a:off x="10688076" y="2368756"/>
                <a:ext cx="3404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0F514A51-8B43-474C-9962-8598144C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8076" y="2368756"/>
                <a:ext cx="3404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6F0AA080-E287-484F-AB65-17CD2C8EC35A}"/>
                  </a:ext>
                </a:extLst>
              </p:cNvPr>
              <p:cNvSpPr txBox="1"/>
              <p:nvPr/>
            </p:nvSpPr>
            <p:spPr>
              <a:xfrm>
                <a:off x="8544876" y="1795391"/>
                <a:ext cx="8363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p>
                      </m:sSup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6F0AA080-E287-484F-AB65-17CD2C8EC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876" y="1795391"/>
                <a:ext cx="83634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1010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Orthogonalité.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Orthogonal d’un hyperplan (suite)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7E46FA81-ED7A-D240-BABE-2611B9001405}"/>
                  </a:ext>
                </a:extLst>
              </p:cNvPr>
              <p:cNvSpPr txBox="1"/>
              <p:nvPr/>
            </p:nvSpPr>
            <p:spPr>
              <a:xfrm>
                <a:off x="846000" y="2152188"/>
                <a:ext cx="57600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Tout vecteur directeur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fr-FR" sz="2400" dirty="0"/>
                  <a:t> est appelé </a:t>
                </a:r>
                <a:r>
                  <a:rPr lang="fr-FR" sz="2400" b="1" dirty="0"/>
                  <a:t>vecteur normal </a:t>
                </a:r>
                <a:r>
                  <a:rPr lang="fr-FR" sz="2400" dirty="0"/>
                  <a:t>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Il y en a bien sûr une infinité.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7E46FA81-ED7A-D240-BABE-2611B9001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" y="2152188"/>
                <a:ext cx="5760000" cy="1938992"/>
              </a:xfrm>
              <a:prstGeom prst="rect">
                <a:avLst/>
              </a:prstGeom>
              <a:blipFill>
                <a:blip r:embed="rId2"/>
                <a:stretch>
                  <a:fillRect l="-1319" t="-1948" b="-58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Parallélogramme 4">
            <a:extLst>
              <a:ext uri="{FF2B5EF4-FFF2-40B4-BE49-F238E27FC236}">
                <a16:creationId xmlns:a16="http://schemas.microsoft.com/office/drawing/2014/main" id="{158D9FD6-0392-3D47-8085-F3039282A1C5}"/>
              </a:ext>
            </a:extLst>
          </p:cNvPr>
          <p:cNvSpPr/>
          <p:nvPr/>
        </p:nvSpPr>
        <p:spPr>
          <a:xfrm rot="19967660">
            <a:off x="7203686" y="3107793"/>
            <a:ext cx="4560849" cy="1572322"/>
          </a:xfrm>
          <a:prstGeom prst="parallelogram">
            <a:avLst>
              <a:gd name="adj" fmla="val 6061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0922F442-5804-2C4D-843C-FB193F3AF22E}"/>
              </a:ext>
            </a:extLst>
          </p:cNvPr>
          <p:cNvCxnSpPr>
            <a:cxnSpLocks noChangeAspect="1"/>
          </p:cNvCxnSpPr>
          <p:nvPr/>
        </p:nvCxnSpPr>
        <p:spPr>
          <a:xfrm>
            <a:off x="8980262" y="2798956"/>
            <a:ext cx="533833" cy="1240780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BEA09550-041A-864A-BB9B-A467F761FCC6}"/>
                  </a:ext>
                </a:extLst>
              </p:cNvPr>
              <p:cNvSpPr txBox="1"/>
              <p:nvPr/>
            </p:nvSpPr>
            <p:spPr>
              <a:xfrm>
                <a:off x="10509658" y="2379907"/>
                <a:ext cx="8363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BEA09550-041A-864A-BB9B-A467F761F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9658" y="2379907"/>
                <a:ext cx="8363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2AD73CA2-6D1F-7745-BEEB-207DF5A3D403}"/>
                  </a:ext>
                </a:extLst>
              </p:cNvPr>
              <p:cNvSpPr txBox="1"/>
              <p:nvPr/>
            </p:nvSpPr>
            <p:spPr>
              <a:xfrm>
                <a:off x="8980262" y="2528513"/>
                <a:ext cx="3999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2AD73CA2-6D1F-7745-BEEB-207DF5A3D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262" y="2528513"/>
                <a:ext cx="39995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3525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/>
              <a:t>2. Orthogonalité.</a:t>
            </a:r>
            <a:endParaRPr lang="fr-F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Équation d’un hyperplan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fr-FR" sz="2400" b="1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400" dirty="0"/>
                  <a:t>. On considère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sz="2400" dirty="0"/>
                  <a:t> muni de son produit scalaire canonique.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fr-FR" sz="2400" dirty="0"/>
                  <a:t> un hyperplan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400" dirty="0"/>
                  <a:t> un vecteur normal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donc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blipFill>
                <a:blip r:embed="rId2"/>
                <a:stretch>
                  <a:fillRect l="-843" t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Poids inégaux avec un remplissage uni">
            <a:extLst>
              <a:ext uri="{FF2B5EF4-FFF2-40B4-BE49-F238E27FC236}">
                <a16:creationId xmlns:a16="http://schemas.microsoft.com/office/drawing/2014/main" id="{6E31BF33-4BD0-0043-B4C2-FDB4E8993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034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Orthogonalité.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795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Équation d’un hyperplan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fr-FR" sz="2400" b="1" dirty="0"/>
                  <a:t> (suite)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En posant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appelle alors </a:t>
                </a:r>
                <a:r>
                  <a:rPr lang="fr-FR" sz="2400" b="1" dirty="0"/>
                  <a:t>équation de l’hyperplan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fr-FR" sz="2400" dirty="0"/>
                  <a:t> l’équation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795928"/>
              </a:xfrm>
              <a:prstGeom prst="rect">
                <a:avLst/>
              </a:prstGeom>
              <a:blipFill>
                <a:blip r:embed="rId3"/>
                <a:stretch>
                  <a:fillRect l="-927" t="-10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1608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Orthogonalité.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Équation d’un hyperplan : exemple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9F8453B-E087-5F45-A575-2052A2DB8B6E}"/>
                  </a:ext>
                </a:extLst>
              </p:cNvPr>
              <p:cNvSpPr txBox="1"/>
              <p:nvPr/>
            </p:nvSpPr>
            <p:spPr>
              <a:xfrm>
                <a:off x="846000" y="2152188"/>
                <a:ext cx="3012322" cy="3314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Équation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Vecteur normal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9F8453B-E087-5F45-A575-2052A2DB8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" y="2152188"/>
                <a:ext cx="3012322" cy="3314433"/>
              </a:xfrm>
              <a:prstGeom prst="rect">
                <a:avLst/>
              </a:prstGeom>
              <a:blipFill>
                <a:blip r:embed="rId2"/>
                <a:stretch>
                  <a:fillRect l="-2521" t="-11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>
            <a:extLst>
              <a:ext uri="{FF2B5EF4-FFF2-40B4-BE49-F238E27FC236}">
                <a16:creationId xmlns:a16="http://schemas.microsoft.com/office/drawing/2014/main" id="{411711DD-D78A-C74E-9F80-07F46FF3E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008" y="1948105"/>
            <a:ext cx="7920000" cy="41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08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Questions avec un remplissage uni">
            <a:extLst>
              <a:ext uri="{FF2B5EF4-FFF2-40B4-BE49-F238E27FC236}">
                <a16:creationId xmlns:a16="http://schemas.microsoft.com/office/drawing/2014/main" id="{117F3F9E-E45E-9844-8215-AA148A592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6000" y="1989000"/>
            <a:ext cx="2880000" cy="288000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6784514D-DFE8-6540-A8D9-ED1329C44D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2. Orthogonalité.</a:t>
            </a:r>
          </a:p>
        </p:txBody>
      </p:sp>
    </p:spTree>
    <p:extLst>
      <p:ext uri="{BB962C8B-B14F-4D97-AF65-F5344CB8AC3E}">
        <p14:creationId xmlns:p14="http://schemas.microsoft.com/office/powerpoint/2010/main" val="1184467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AC0B1E25-C870-E44C-9AEC-2F6389ADF8D7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1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5400" dirty="0"/>
          </a:p>
          <a:p>
            <a:endParaRPr lang="fr-FR" sz="5400" dirty="0"/>
          </a:p>
          <a:p>
            <a:endParaRPr lang="fr-FR" sz="5400" dirty="0"/>
          </a:p>
          <a:p>
            <a:r>
              <a:rPr lang="fr-FR" sz="5400" dirty="0">
                <a:solidFill>
                  <a:schemeClr val="bg1"/>
                </a:solidFill>
              </a:rPr>
              <a:t>3. Applications linéaires particulières.</a:t>
            </a:r>
          </a:p>
        </p:txBody>
      </p:sp>
    </p:spTree>
    <p:extLst>
      <p:ext uri="{BB962C8B-B14F-4D97-AF65-F5344CB8AC3E}">
        <p14:creationId xmlns:p14="http://schemas.microsoft.com/office/powerpoint/2010/main" val="29640923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Applications linéaires particulières.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857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Projection orthogonale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un espace vectoriel muni d’un produit scalaire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, </m:t>
                        </m:r>
                      </m:e>
                    </m:d>
                  </m:oMath>
                </a14:m>
                <a:r>
                  <a:rPr lang="fr-FR" sz="2400" dirty="0"/>
                  <a:t> et 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sz="2400" dirty="0"/>
                  <a:t> un sous-espace vectoriel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 Il existe un unique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sz="2400" dirty="0"/>
                  <a:t> et un unique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fr-FR" sz="2400" dirty="0"/>
                  <a:t> tels que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appelle </a:t>
                </a:r>
                <a:r>
                  <a:rPr lang="fr-FR" sz="2400" b="1" dirty="0"/>
                  <a:t>projection orthogonale </a:t>
                </a:r>
                <a:r>
                  <a:rPr lang="fr-FR" sz="2400" dirty="0"/>
                  <a:t>sur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sz="2400" dirty="0"/>
                  <a:t> l’application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fr-FR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e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e>
                            <m:r>
                              <a:rPr lang="fr-F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⟶</m:t>
                            </m:r>
                          </m:e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mr>
                        <m:m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e>
                            <m:r>
                              <a:rPr lang="fr-F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</m:e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</m:m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parle également de </a:t>
                </a:r>
                <a:r>
                  <a:rPr lang="fr-FR" sz="2400" b="1" dirty="0"/>
                  <a:t>projection sur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sz="2400" dirty="0"/>
                  <a:t> </a:t>
                </a:r>
                <a:r>
                  <a:rPr lang="fr-FR" sz="2400" b="1" dirty="0"/>
                  <a:t>parallèlement</a:t>
                </a:r>
                <a:r>
                  <a:rPr lang="fr-FR" sz="2400" dirty="0"/>
                  <a:t> 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857740"/>
              </a:xfrm>
              <a:prstGeom prst="rect">
                <a:avLst/>
              </a:prstGeom>
              <a:blipFill>
                <a:blip r:embed="rId3"/>
                <a:stretch>
                  <a:fillRect l="-843" t="-10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095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Normes et distances.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Norme d’un vecteur : remarque</a:t>
            </a:r>
          </a:p>
          <a:p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La troisième propriété porte le nom d’</a:t>
            </a:r>
            <a:r>
              <a:rPr lang="fr-FR" sz="2400" b="1" dirty="0"/>
              <a:t>inégalité triangulaire</a:t>
            </a:r>
            <a:r>
              <a:rPr lang="fr-F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Elle est intuitive et se visualise très bien :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B6E950C3-D9DC-684D-80FC-FD015A881514}"/>
              </a:ext>
            </a:extLst>
          </p:cNvPr>
          <p:cNvCxnSpPr>
            <a:cxnSpLocks/>
          </p:cNvCxnSpPr>
          <p:nvPr/>
        </p:nvCxnSpPr>
        <p:spPr>
          <a:xfrm flipV="1">
            <a:off x="4118360" y="3824472"/>
            <a:ext cx="1840424" cy="251660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08DD4985-A92A-DC48-9DAA-AB65E8BEA013}"/>
              </a:ext>
            </a:extLst>
          </p:cNvPr>
          <p:cNvCxnSpPr>
            <a:cxnSpLocks/>
          </p:cNvCxnSpPr>
          <p:nvPr/>
        </p:nvCxnSpPr>
        <p:spPr>
          <a:xfrm>
            <a:off x="5958784" y="3824472"/>
            <a:ext cx="2172285" cy="115128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78BAEC81-9DA8-7F45-A30B-2FA9CDA06382}"/>
              </a:ext>
            </a:extLst>
          </p:cNvPr>
          <p:cNvCxnSpPr>
            <a:cxnSpLocks/>
          </p:cNvCxnSpPr>
          <p:nvPr/>
        </p:nvCxnSpPr>
        <p:spPr>
          <a:xfrm flipH="1">
            <a:off x="4118360" y="4975761"/>
            <a:ext cx="4012710" cy="1365318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2E7B08F-D5D7-6447-AB21-9C65387F5391}"/>
                  </a:ext>
                </a:extLst>
              </p:cNvPr>
              <p:cNvSpPr txBox="1"/>
              <p:nvPr/>
            </p:nvSpPr>
            <p:spPr>
              <a:xfrm>
                <a:off x="6962995" y="4004154"/>
                <a:ext cx="4221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2E7B08F-D5D7-6447-AB21-9C65387F5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995" y="4004154"/>
                <a:ext cx="422189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9EC0092-422B-584B-9450-8B54B0F36B0F}"/>
                  </a:ext>
                </a:extLst>
              </p:cNvPr>
              <p:cNvSpPr txBox="1"/>
              <p:nvPr/>
            </p:nvSpPr>
            <p:spPr>
              <a:xfrm>
                <a:off x="4582871" y="4775706"/>
                <a:ext cx="4221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9EC0092-422B-584B-9450-8B54B0F36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871" y="4775706"/>
                <a:ext cx="42218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C4F4693-0C83-A744-B23E-82CBE97D6F7F}"/>
                  </a:ext>
                </a:extLst>
              </p:cNvPr>
              <p:cNvSpPr txBox="1"/>
              <p:nvPr/>
            </p:nvSpPr>
            <p:spPr>
              <a:xfrm>
                <a:off x="6140157" y="5609693"/>
                <a:ext cx="9047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C4F4693-0C83-A744-B23E-82CBE97D6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157" y="5609693"/>
                <a:ext cx="90476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441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Applications linéaires particulières.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776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Projection orthogonale : remarque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peut définir de la même façon la projection orthogonale sur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fr-F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⊥</m:t>
                                    </m:r>
                                  </m:sup>
                                </m:sSubSup>
                              </m:sub>
                            </m:sSub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⟶</m:t>
                            </m:r>
                          </m:e>
                          <m:e>
                            <m:sSup>
                              <m:sSupPr>
                                <m:ctrlPr>
                                  <a:rPr lang="fr-F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p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⊥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</m:e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mr>
                      </m:m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alors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fr-FR" sz="2400" dirty="0"/>
                  <a:t> et par suite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fr-FR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Cela signifie entre autre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</a:rPr>
                      <m:t>⊥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776034"/>
              </a:xfrm>
              <a:prstGeom prst="rect">
                <a:avLst/>
              </a:prstGeom>
              <a:blipFill>
                <a:blip r:embed="rId2"/>
                <a:stretch>
                  <a:fillRect l="-843" t="-1342" b="-30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Connecté avec un remplissage uni">
            <a:extLst>
              <a:ext uri="{FF2B5EF4-FFF2-40B4-BE49-F238E27FC236}">
                <a16:creationId xmlns:a16="http://schemas.microsoft.com/office/drawing/2014/main" id="{D39399DA-2982-6742-A38C-D70998513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537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Applications linéaires particulières.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Projection orthogonale sur une droite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fr-FR" sz="2400" b="1" dirty="0"/>
                  <a:t> : visualisation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70000"/>
              </a:xfrm>
              <a:prstGeom prst="rect">
                <a:avLst/>
              </a:prstGeom>
              <a:blipFill>
                <a:blip r:embed="rId2"/>
                <a:stretch>
                  <a:fillRect l="-843" t="-7895" b="-26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3E3F3D7-4247-624C-843C-BE0F0FEC8769}"/>
              </a:ext>
            </a:extLst>
          </p:cNvPr>
          <p:cNvCxnSpPr>
            <a:cxnSpLocks/>
          </p:cNvCxnSpPr>
          <p:nvPr/>
        </p:nvCxnSpPr>
        <p:spPr>
          <a:xfrm flipH="1">
            <a:off x="6521581" y="5600033"/>
            <a:ext cx="3600000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193E66B-8534-E74E-B381-C08E3118C7E5}"/>
              </a:ext>
            </a:extLst>
          </p:cNvPr>
          <p:cNvCxnSpPr>
            <a:cxnSpLocks/>
          </p:cNvCxnSpPr>
          <p:nvPr/>
        </p:nvCxnSpPr>
        <p:spPr>
          <a:xfrm>
            <a:off x="6701581" y="2180033"/>
            <a:ext cx="0" cy="3600000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CCBC01A-54F7-5344-83B5-F0B0D4FDB17B}"/>
              </a:ext>
            </a:extLst>
          </p:cNvPr>
          <p:cNvCxnSpPr>
            <a:cxnSpLocks/>
          </p:cNvCxnSpPr>
          <p:nvPr/>
        </p:nvCxnSpPr>
        <p:spPr>
          <a:xfrm flipV="1">
            <a:off x="6686150" y="3417936"/>
            <a:ext cx="1926942" cy="21776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5636CD7-E48E-8141-B86B-127CC0507C5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715552" y="4076233"/>
            <a:ext cx="3642504" cy="1521793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5D962866-13F1-DF4C-AF38-3122A1991FA2}"/>
                  </a:ext>
                </a:extLst>
              </p:cNvPr>
              <p:cNvSpPr txBox="1"/>
              <p:nvPr/>
            </p:nvSpPr>
            <p:spPr>
              <a:xfrm>
                <a:off x="10211299" y="4105193"/>
                <a:ext cx="330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5D962866-13F1-DF4C-AF38-3122A1991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1299" y="4105193"/>
                <a:ext cx="3305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2F040B6-A2C1-3D48-A107-9240AB2E1948}"/>
                  </a:ext>
                </a:extLst>
              </p:cNvPr>
              <p:cNvSpPr txBox="1"/>
              <p:nvPr/>
            </p:nvSpPr>
            <p:spPr>
              <a:xfrm>
                <a:off x="7815210" y="3583151"/>
                <a:ext cx="330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2F040B6-A2C1-3D48-A107-9240AB2E1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210" y="3583151"/>
                <a:ext cx="3305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526B96AD-219B-504C-87C4-EB078F886003}"/>
              </a:ext>
            </a:extLst>
          </p:cNvPr>
          <p:cNvCxnSpPr>
            <a:cxnSpLocks/>
          </p:cNvCxnSpPr>
          <p:nvPr/>
        </p:nvCxnSpPr>
        <p:spPr>
          <a:xfrm flipH="1" flipV="1">
            <a:off x="8614731" y="3440695"/>
            <a:ext cx="519561" cy="1166158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6A8D0161-7BCF-9E43-84BA-4993F31A0979}"/>
                  </a:ext>
                </a:extLst>
              </p:cNvPr>
              <p:cNvSpPr txBox="1"/>
              <p:nvPr/>
            </p:nvSpPr>
            <p:spPr>
              <a:xfrm>
                <a:off x="8751019" y="3392668"/>
                <a:ext cx="2163857" cy="375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fr-F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6A8D0161-7BCF-9E43-84BA-4993F31A0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019" y="3392668"/>
                <a:ext cx="2163857" cy="375167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102DDBC9-0362-3344-B225-4631EEDC418B}"/>
              </a:ext>
            </a:extLst>
          </p:cNvPr>
          <p:cNvCxnSpPr>
            <a:cxnSpLocks/>
          </p:cNvCxnSpPr>
          <p:nvPr/>
        </p:nvCxnSpPr>
        <p:spPr>
          <a:xfrm flipV="1">
            <a:off x="5782978" y="3598809"/>
            <a:ext cx="5688000" cy="239118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3C795BDF-EC36-CF46-BE0A-3F53094E418B}"/>
              </a:ext>
            </a:extLst>
          </p:cNvPr>
          <p:cNvCxnSpPr>
            <a:cxnSpLocks/>
          </p:cNvCxnSpPr>
          <p:nvPr/>
        </p:nvCxnSpPr>
        <p:spPr>
          <a:xfrm flipV="1">
            <a:off x="6686151" y="4584816"/>
            <a:ext cx="2448140" cy="10107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2C7DF338-AEF7-F847-80A6-C7D4E7C23C9B}"/>
                  </a:ext>
                </a:extLst>
              </p:cNvPr>
              <p:cNvSpPr txBox="1"/>
              <p:nvPr/>
            </p:nvSpPr>
            <p:spPr>
              <a:xfrm>
                <a:off x="11436076" y="3530153"/>
                <a:ext cx="330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2C7DF338-AEF7-F847-80A6-C7D4E7C23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6076" y="3530153"/>
                <a:ext cx="3305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D4F7A07-73C6-CE4E-8D77-42BA0217B36B}"/>
              </a:ext>
            </a:extLst>
          </p:cNvPr>
          <p:cNvCxnSpPr>
            <a:cxnSpLocks/>
          </p:cNvCxnSpPr>
          <p:nvPr/>
        </p:nvCxnSpPr>
        <p:spPr>
          <a:xfrm>
            <a:off x="5559357" y="2776251"/>
            <a:ext cx="1457167" cy="36045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7C73C36F-FFDE-C14B-8E86-CE2C1BC1E472}"/>
                  </a:ext>
                </a:extLst>
              </p:cNvPr>
              <p:cNvSpPr txBox="1"/>
              <p:nvPr/>
            </p:nvSpPr>
            <p:spPr>
              <a:xfrm>
                <a:off x="5618078" y="2591585"/>
                <a:ext cx="505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⊥</m:t>
                          </m:r>
                        </m:sup>
                      </m:sSup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7C73C36F-FFDE-C14B-8E86-CE2C1BC1E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078" y="2591585"/>
                <a:ext cx="50573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9F8A810B-C58C-0141-A306-99F96C4B3A79}"/>
                  </a:ext>
                </a:extLst>
              </p:cNvPr>
              <p:cNvSpPr txBox="1"/>
              <p:nvPr/>
            </p:nvSpPr>
            <p:spPr>
              <a:xfrm>
                <a:off x="846000" y="3367672"/>
                <a:ext cx="41355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Vect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fr-FR" sz="2400" dirty="0"/>
                  <a:t> une droite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9F8A810B-C58C-0141-A306-99F96C4B3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" y="3367672"/>
                <a:ext cx="4135586" cy="830997"/>
              </a:xfrm>
              <a:prstGeom prst="rect">
                <a:avLst/>
              </a:prstGeom>
              <a:blipFill>
                <a:blip r:embed="rId8"/>
                <a:stretch>
                  <a:fillRect l="-1835" t="-2985" b="-149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1220AE7A-0FFF-3848-85C1-750967759F1C}"/>
                  </a:ext>
                </a:extLst>
              </p:cNvPr>
              <p:cNvSpPr txBox="1"/>
              <p:nvPr/>
            </p:nvSpPr>
            <p:spPr>
              <a:xfrm>
                <a:off x="8472229" y="4743531"/>
                <a:ext cx="802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1220AE7A-0FFF-3848-85C1-75096775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29" y="4743531"/>
                <a:ext cx="802925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01897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Applications linéaires particulières.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Projection orthogonale sur un plan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fr-FR" sz="2400" b="1" dirty="0"/>
                  <a:t> : visualisation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61665"/>
              </a:xfrm>
              <a:prstGeom prst="rect">
                <a:avLst/>
              </a:prstGeom>
              <a:blipFill>
                <a:blip r:embed="rId2"/>
                <a:stretch>
                  <a:fillRect l="-843" t="-7895" b="-26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élogramme 3">
            <a:extLst>
              <a:ext uri="{FF2B5EF4-FFF2-40B4-BE49-F238E27FC236}">
                <a16:creationId xmlns:a16="http://schemas.microsoft.com/office/drawing/2014/main" id="{353D9E1D-A19A-E84D-AF9D-0D301BF311A1}"/>
              </a:ext>
            </a:extLst>
          </p:cNvPr>
          <p:cNvSpPr/>
          <p:nvPr/>
        </p:nvSpPr>
        <p:spPr>
          <a:xfrm>
            <a:off x="5441796" y="3635298"/>
            <a:ext cx="5928570" cy="1594624"/>
          </a:xfrm>
          <a:prstGeom prst="parallelogram">
            <a:avLst>
              <a:gd name="adj" fmla="val 6061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70D10DDA-1464-5949-867D-990B94CBFB86}"/>
              </a:ext>
            </a:extLst>
          </p:cNvPr>
          <p:cNvCxnSpPr>
            <a:cxnSpLocks/>
          </p:cNvCxnSpPr>
          <p:nvPr/>
        </p:nvCxnSpPr>
        <p:spPr>
          <a:xfrm flipV="1">
            <a:off x="5441796" y="2553630"/>
            <a:ext cx="3769111" cy="26874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0EBE768-04ED-7E4C-B3C9-DE60A69BCAF1}"/>
              </a:ext>
            </a:extLst>
          </p:cNvPr>
          <p:cNvCxnSpPr>
            <a:cxnSpLocks/>
          </p:cNvCxnSpPr>
          <p:nvPr/>
        </p:nvCxnSpPr>
        <p:spPr>
          <a:xfrm flipV="1">
            <a:off x="5441796" y="3925229"/>
            <a:ext cx="802887" cy="1324011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D48E1A1-239D-994F-9132-FBE15058EDD6}"/>
              </a:ext>
            </a:extLst>
          </p:cNvPr>
          <p:cNvCxnSpPr>
            <a:cxnSpLocks/>
          </p:cNvCxnSpPr>
          <p:nvPr/>
        </p:nvCxnSpPr>
        <p:spPr>
          <a:xfrm>
            <a:off x="5441796" y="5238089"/>
            <a:ext cx="1798571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1B4C079-6330-7B4E-B432-F5FA41A4A12D}"/>
                  </a:ext>
                </a:extLst>
              </p:cNvPr>
              <p:cNvSpPr txBox="1"/>
              <p:nvPr/>
            </p:nvSpPr>
            <p:spPr>
              <a:xfrm>
                <a:off x="6863993" y="5246257"/>
                <a:ext cx="460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1B4C079-6330-7B4E-B432-F5FA41A4A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993" y="5246257"/>
                <a:ext cx="46041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CD0CD82-1955-E140-A675-0715232BCEA1}"/>
                  </a:ext>
                </a:extLst>
              </p:cNvPr>
              <p:cNvSpPr txBox="1"/>
              <p:nvPr/>
            </p:nvSpPr>
            <p:spPr>
              <a:xfrm>
                <a:off x="5650075" y="3740563"/>
                <a:ext cx="3863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CD0CD82-1955-E140-A675-0715232BC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075" y="3740563"/>
                <a:ext cx="3863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10A5C15-1DC9-8F4B-B907-29E1E13A6736}"/>
                  </a:ext>
                </a:extLst>
              </p:cNvPr>
              <p:cNvSpPr txBox="1"/>
              <p:nvPr/>
            </p:nvSpPr>
            <p:spPr>
              <a:xfrm>
                <a:off x="8075575" y="2764777"/>
                <a:ext cx="330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10A5C15-1DC9-8F4B-B907-29E1E13A6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575" y="2764777"/>
                <a:ext cx="3305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A7420D7-C4B3-1F45-9CDC-776437306A97}"/>
              </a:ext>
            </a:extLst>
          </p:cNvPr>
          <p:cNvCxnSpPr>
            <a:cxnSpLocks/>
          </p:cNvCxnSpPr>
          <p:nvPr/>
        </p:nvCxnSpPr>
        <p:spPr>
          <a:xfrm flipV="1">
            <a:off x="5461749" y="4397970"/>
            <a:ext cx="3749158" cy="84569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08E4D97-E089-814D-B723-79AE91BD30BC}"/>
              </a:ext>
            </a:extLst>
          </p:cNvPr>
          <p:cNvCxnSpPr>
            <a:cxnSpLocks/>
          </p:cNvCxnSpPr>
          <p:nvPr/>
        </p:nvCxnSpPr>
        <p:spPr>
          <a:xfrm flipV="1">
            <a:off x="9210907" y="2587085"/>
            <a:ext cx="0" cy="1810885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11E6CFDB-AFDD-7B41-A3FD-03584509EC25}"/>
                  </a:ext>
                </a:extLst>
              </p:cNvPr>
              <p:cNvSpPr txBox="1"/>
              <p:nvPr/>
            </p:nvSpPr>
            <p:spPr>
              <a:xfrm>
                <a:off x="8504361" y="4587234"/>
                <a:ext cx="802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11E6CFDB-AFDD-7B41-A3FD-03584509E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361" y="4587234"/>
                <a:ext cx="802925" cy="369332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EEAAA0F0-283B-544C-8927-420F305F3773}"/>
                  </a:ext>
                </a:extLst>
              </p:cNvPr>
              <p:cNvSpPr txBox="1"/>
              <p:nvPr/>
            </p:nvSpPr>
            <p:spPr>
              <a:xfrm>
                <a:off x="11436076" y="3530153"/>
                <a:ext cx="330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EEAAA0F0-283B-544C-8927-420F305F3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6076" y="3530153"/>
                <a:ext cx="33050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CEAF8E1D-E8EB-A247-92DD-8802F711E662}"/>
                  </a:ext>
                </a:extLst>
              </p:cNvPr>
              <p:cNvSpPr txBox="1"/>
              <p:nvPr/>
            </p:nvSpPr>
            <p:spPr>
              <a:xfrm>
                <a:off x="846000" y="3367672"/>
                <a:ext cx="4135586" cy="86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Vect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400" dirty="0"/>
                  <a:t> un plan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CEAF8E1D-E8EB-A247-92DD-8802F711E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" y="3367672"/>
                <a:ext cx="4135586" cy="862608"/>
              </a:xfrm>
              <a:prstGeom prst="rect">
                <a:avLst/>
              </a:prstGeom>
              <a:blipFill>
                <a:blip r:embed="rId8"/>
                <a:stretch>
                  <a:fillRect l="-1835" t="-2857" r="-3670"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F689692E-488F-1C4C-B299-C6EF89AC3638}"/>
                  </a:ext>
                </a:extLst>
              </p:cNvPr>
              <p:cNvSpPr txBox="1"/>
              <p:nvPr/>
            </p:nvSpPr>
            <p:spPr>
              <a:xfrm>
                <a:off x="9272219" y="2833071"/>
                <a:ext cx="2163857" cy="375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fr-F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F689692E-488F-1C4C-B299-C6EF89AC3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219" y="2833071"/>
                <a:ext cx="2163857" cy="375167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01918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Applications linéaires particulières.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874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Projection orthogonale sur une droite : calcul de l’expression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un espace vectoriel muni d’un produit scalaire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, </m:t>
                        </m:r>
                      </m:e>
                    </m:d>
                  </m:oMath>
                </a14:m>
                <a:r>
                  <a:rPr lang="fr-FR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400" dirty="0"/>
                  <a:t> la norme associée, et 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Vect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fr-FR" sz="2400" dirty="0"/>
                  <a:t> une droite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 On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sz="2400" dirty="0"/>
                  <a:t> donc il existe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400" dirty="0"/>
                  <a:t> tel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⊥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sz="2400" dirty="0"/>
                  <a:t> donc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400" dirty="0"/>
                  <a:t>. Il vient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Ainsi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874843"/>
              </a:xfrm>
              <a:prstGeom prst="rect">
                <a:avLst/>
              </a:prstGeom>
              <a:blipFill>
                <a:blip r:embed="rId2"/>
                <a:stretch>
                  <a:fillRect l="-843" t="-1307" r="-482" b="-6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7931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Applications linéaires particulières.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575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Projection orthogonale sur une droite : calcul de l’expression (suite)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donc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sz="2400" dirty="0"/>
              </a:p>
              <a:p>
                <a:pPr lvl="1"/>
                <a:r>
                  <a:rPr lang="fr-FR" sz="2400" dirty="0"/>
                  <a:t>et par suite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  <m:sup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fr-FR" sz="2400" dirty="0"/>
              </a:p>
              <a:p>
                <a:pPr lvl="1"/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À noter que si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fr-FR" sz="2400" dirty="0"/>
                  <a:t> est unitaire, </a:t>
                </a:r>
                <a:r>
                  <a:rPr lang="fr-FR" sz="2400" i="1" dirty="0"/>
                  <a:t>i.e.</a:t>
                </a: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FR" sz="2400" dirty="0"/>
                  <a:t>, on a une expression simplifiée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575612"/>
              </a:xfrm>
              <a:prstGeom prst="rect">
                <a:avLst/>
              </a:prstGeom>
              <a:blipFill>
                <a:blip r:embed="rId2"/>
                <a:stretch>
                  <a:fillRect l="-843" t="-11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28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Applications linéaires particulières.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11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Projection orthogonale : expression générale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un espace vectoriel muni d’un produit scalaire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, </m:t>
                        </m:r>
                      </m:e>
                    </m:d>
                  </m:oMath>
                </a14:m>
                <a:r>
                  <a:rPr lang="fr-FR" sz="2400" dirty="0"/>
                  <a:t> et 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sz="2400" dirty="0"/>
                  <a:t> un sous-espace vectoriel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ℬ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400" dirty="0"/>
                  <a:t> une base orthonormée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Alors,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110164"/>
              </a:xfrm>
              <a:prstGeom prst="rect">
                <a:avLst/>
              </a:prstGeom>
              <a:blipFill>
                <a:blip r:embed="rId3"/>
                <a:stretch>
                  <a:fillRect l="-843" t="-1231" b="-430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Écran de projection avec un remplissage uni">
            <a:extLst>
              <a:ext uri="{FF2B5EF4-FFF2-40B4-BE49-F238E27FC236}">
                <a16:creationId xmlns:a16="http://schemas.microsoft.com/office/drawing/2014/main" id="{D59A94D4-5AC6-684B-8703-D33B6AD4F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759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Applications linéaires particulières.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313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Distance à un sous-espace vectoriel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un espace vectoriel muni d’un produit scalaire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, </m:t>
                        </m:r>
                      </m:e>
                    </m:d>
                  </m:oMath>
                </a14:m>
                <a:r>
                  <a:rPr lang="fr-FR" sz="2400" dirty="0"/>
                  <a:t> et 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sz="2400" dirty="0"/>
                  <a:t> un sous-espace vectoriel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 Soient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fr-FR" sz="2400" dirty="0"/>
                  <a:t> la norme et la distance associées à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 , 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 On appelle </a:t>
                </a:r>
                <a:r>
                  <a:rPr lang="fr-FR" sz="2400" b="1" dirty="0"/>
                  <a:t>distance</a:t>
                </a:r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fr-FR" sz="2400" dirty="0"/>
                  <a:t> à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sz="2400" dirty="0"/>
                  <a:t>, que l’on note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fr-FR" sz="2400" dirty="0"/>
                  <a:t> la quantité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D’après ce qui précède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313810"/>
              </a:xfrm>
              <a:prstGeom prst="rect">
                <a:avLst/>
              </a:prstGeom>
              <a:blipFill>
                <a:blip r:embed="rId3"/>
                <a:stretch>
                  <a:fillRect l="-843" t="-11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86258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Applications linéaires particulières.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944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Distance à un hyperplan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fr-FR" sz="2400" b="1" dirty="0"/>
                  <a:t> : calcul</a:t>
                </a:r>
              </a:p>
              <a:p>
                <a:endParaRPr lang="fr-FR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400" dirty="0"/>
                  <a:t>. On considère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sz="2400" dirty="0"/>
                  <a:t> muni de son produit scalaire canonique.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fr-FR" sz="2400" dirty="0"/>
                  <a:t> un hyperplan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400" dirty="0"/>
                  <a:t> un vecteur normal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sz="2400" dirty="0"/>
                  <a:t>. D’après ce qui précède on a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p>
                            <m:sSup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fr-FR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Ainsi,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944943"/>
              </a:xfrm>
              <a:prstGeom prst="rect">
                <a:avLst/>
              </a:prstGeom>
              <a:blipFill>
                <a:blip r:embed="rId2"/>
                <a:stretch>
                  <a:fillRect l="-843" t="-7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5505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Applications linéaires particulières.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557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Distance à un hyperplan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fr-FR" sz="2400" b="1" dirty="0"/>
                  <a:t> : calcul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En posant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lvl="1"/>
                <a:r>
                  <a:rPr lang="fr-FR" sz="2400" dirty="0"/>
                  <a:t>il vient</a:t>
                </a:r>
              </a:p>
              <a:p>
                <a:pPr lvl="1"/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+…</m:t>
                              </m:r>
                              <m:sSubSup>
                                <m:sSubSup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557017"/>
              </a:xfrm>
              <a:prstGeom prst="rect">
                <a:avLst/>
              </a:prstGeom>
              <a:blipFill>
                <a:blip r:embed="rId3"/>
                <a:stretch>
                  <a:fillRect l="-843" t="-8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1744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Applications linéaires particulières.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768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Symétrie orthogonale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un espace vectoriel muni d’un produit scalaire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, </m:t>
                        </m:r>
                      </m:e>
                    </m:d>
                  </m:oMath>
                </a14:m>
                <a:r>
                  <a:rPr lang="fr-FR" sz="2400" dirty="0"/>
                  <a:t> et 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sz="2400" dirty="0"/>
                  <a:t> un sous-espace vectoriel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 Il existe un unique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sz="2400" dirty="0"/>
                  <a:t> et un unique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fr-FR" sz="2400" dirty="0"/>
                  <a:t> tels que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appelle </a:t>
                </a:r>
                <a:r>
                  <a:rPr lang="fr-FR" sz="2400" b="1" dirty="0"/>
                  <a:t>symétrie orthogonale </a:t>
                </a:r>
                <a:r>
                  <a:rPr lang="fr-FR" sz="2400" dirty="0"/>
                  <a:t>par rapport à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sz="2400" dirty="0"/>
                  <a:t> l’application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⟶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mr>
                        <m:m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mr>
                      </m:m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parle également de </a:t>
                </a:r>
                <a:r>
                  <a:rPr lang="fr-FR" sz="2400" b="1" dirty="0"/>
                  <a:t>symétrie par rapport </a:t>
                </a:r>
                <a:r>
                  <a:rPr lang="fr-FR" sz="2400" dirty="0"/>
                  <a:t>à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sz="2400" dirty="0"/>
                  <a:t> </a:t>
                </a:r>
                <a:r>
                  <a:rPr lang="fr-FR" sz="2400" b="1" dirty="0"/>
                  <a:t>parallèlement</a:t>
                </a:r>
                <a:r>
                  <a:rPr lang="fr-FR" sz="2400" dirty="0"/>
                  <a:t> 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768550"/>
              </a:xfrm>
              <a:prstGeom prst="rect">
                <a:avLst/>
              </a:prstGeom>
              <a:blipFill>
                <a:blip r:embed="rId2"/>
                <a:stretch>
                  <a:fillRect l="-843" t="-1061" b="-1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1216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Normes et distances.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687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Norme d’un vecteur : principales normes sur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fr-FR" sz="2400" b="1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sz="2400" dirty="0"/>
                  <a:t> de coordonnées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687933"/>
              </a:xfrm>
              <a:prstGeom prst="rect">
                <a:avLst/>
              </a:prstGeom>
              <a:blipFill>
                <a:blip r:embed="rId2"/>
                <a:stretch>
                  <a:fillRect l="-843" t="-1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4335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Applications linéaires particulières.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055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Symétrie orthogonale : remarque 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peut exprimer la symétrie orthogonale par rapport à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sz="2400" dirty="0"/>
                  <a:t> en fonction des projections orthogonales sur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Rappelons que l’on a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Ainsi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055003"/>
              </a:xfrm>
              <a:prstGeom prst="rect">
                <a:avLst/>
              </a:prstGeom>
              <a:blipFill>
                <a:blip r:embed="rId2"/>
                <a:stretch>
                  <a:fillRect l="-843" t="-1653" b="-33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Réflection avec un remplissage uni">
            <a:extLst>
              <a:ext uri="{FF2B5EF4-FFF2-40B4-BE49-F238E27FC236}">
                <a16:creationId xmlns:a16="http://schemas.microsoft.com/office/drawing/2014/main" id="{D14F8F13-A520-B942-8B6E-4F3A031A6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171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Applications linéaires particulières.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Symétrie orthogonale par rapport à une droite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fr-FR" sz="2400" b="1" dirty="0"/>
                  <a:t> : visualisation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70000"/>
              </a:xfrm>
              <a:prstGeom prst="rect">
                <a:avLst/>
              </a:prstGeom>
              <a:blipFill>
                <a:blip r:embed="rId2"/>
                <a:stretch>
                  <a:fillRect l="-843" t="-7895" b="-26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3E3F3D7-4247-624C-843C-BE0F0FEC8769}"/>
              </a:ext>
            </a:extLst>
          </p:cNvPr>
          <p:cNvCxnSpPr>
            <a:cxnSpLocks/>
          </p:cNvCxnSpPr>
          <p:nvPr/>
        </p:nvCxnSpPr>
        <p:spPr>
          <a:xfrm flipH="1">
            <a:off x="6521581" y="5600033"/>
            <a:ext cx="3600000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193E66B-8534-E74E-B381-C08E3118C7E5}"/>
              </a:ext>
            </a:extLst>
          </p:cNvPr>
          <p:cNvCxnSpPr>
            <a:cxnSpLocks/>
          </p:cNvCxnSpPr>
          <p:nvPr/>
        </p:nvCxnSpPr>
        <p:spPr>
          <a:xfrm>
            <a:off x="6701581" y="2180033"/>
            <a:ext cx="0" cy="3600000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CCBC01A-54F7-5344-83B5-F0B0D4FDB17B}"/>
              </a:ext>
            </a:extLst>
          </p:cNvPr>
          <p:cNvCxnSpPr>
            <a:cxnSpLocks/>
          </p:cNvCxnSpPr>
          <p:nvPr/>
        </p:nvCxnSpPr>
        <p:spPr>
          <a:xfrm flipV="1">
            <a:off x="6686150" y="3417936"/>
            <a:ext cx="1926942" cy="21776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5636CD7-E48E-8141-B86B-127CC0507C5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715552" y="4076233"/>
            <a:ext cx="3642504" cy="1521793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5D962866-13F1-DF4C-AF38-3122A1991FA2}"/>
                  </a:ext>
                </a:extLst>
              </p:cNvPr>
              <p:cNvSpPr txBox="1"/>
              <p:nvPr/>
            </p:nvSpPr>
            <p:spPr>
              <a:xfrm>
                <a:off x="10211299" y="4105193"/>
                <a:ext cx="330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5D962866-13F1-DF4C-AF38-3122A1991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1299" y="4105193"/>
                <a:ext cx="3305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2F040B6-A2C1-3D48-A107-9240AB2E1948}"/>
                  </a:ext>
                </a:extLst>
              </p:cNvPr>
              <p:cNvSpPr txBox="1"/>
              <p:nvPr/>
            </p:nvSpPr>
            <p:spPr>
              <a:xfrm>
                <a:off x="7860130" y="3597857"/>
                <a:ext cx="330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2F040B6-A2C1-3D48-A107-9240AB2E1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130" y="3597857"/>
                <a:ext cx="3305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526B96AD-219B-504C-87C4-EB078F886003}"/>
              </a:ext>
            </a:extLst>
          </p:cNvPr>
          <p:cNvCxnSpPr>
            <a:cxnSpLocks/>
          </p:cNvCxnSpPr>
          <p:nvPr/>
        </p:nvCxnSpPr>
        <p:spPr>
          <a:xfrm flipH="1" flipV="1">
            <a:off x="8614731" y="3440695"/>
            <a:ext cx="519561" cy="1166158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357B3534-4116-C44E-A87B-7D2DC04775F2}"/>
                  </a:ext>
                </a:extLst>
              </p:cNvPr>
              <p:cNvSpPr txBox="1"/>
              <p:nvPr/>
            </p:nvSpPr>
            <p:spPr>
              <a:xfrm>
                <a:off x="8472229" y="4743531"/>
                <a:ext cx="802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357B3534-4116-C44E-A87B-7D2DC0477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29" y="4743531"/>
                <a:ext cx="80292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102DDBC9-0362-3344-B225-4631EEDC418B}"/>
              </a:ext>
            </a:extLst>
          </p:cNvPr>
          <p:cNvCxnSpPr>
            <a:cxnSpLocks/>
          </p:cNvCxnSpPr>
          <p:nvPr/>
        </p:nvCxnSpPr>
        <p:spPr>
          <a:xfrm flipV="1">
            <a:off x="5782978" y="3598809"/>
            <a:ext cx="5688000" cy="239118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3C795BDF-EC36-CF46-BE0A-3F53094E418B}"/>
              </a:ext>
            </a:extLst>
          </p:cNvPr>
          <p:cNvCxnSpPr>
            <a:cxnSpLocks/>
          </p:cNvCxnSpPr>
          <p:nvPr/>
        </p:nvCxnSpPr>
        <p:spPr>
          <a:xfrm flipV="1">
            <a:off x="6686151" y="4584816"/>
            <a:ext cx="2448140" cy="10107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2C7DF338-AEF7-F847-80A6-C7D4E7C23C9B}"/>
                  </a:ext>
                </a:extLst>
              </p:cNvPr>
              <p:cNvSpPr txBox="1"/>
              <p:nvPr/>
            </p:nvSpPr>
            <p:spPr>
              <a:xfrm>
                <a:off x="11436076" y="3530153"/>
                <a:ext cx="330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2C7DF338-AEF7-F847-80A6-C7D4E7C23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6076" y="3530153"/>
                <a:ext cx="3305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D4F7A07-73C6-CE4E-8D77-42BA0217B36B}"/>
              </a:ext>
            </a:extLst>
          </p:cNvPr>
          <p:cNvCxnSpPr>
            <a:cxnSpLocks/>
          </p:cNvCxnSpPr>
          <p:nvPr/>
        </p:nvCxnSpPr>
        <p:spPr>
          <a:xfrm>
            <a:off x="5559357" y="2776251"/>
            <a:ext cx="1457167" cy="36045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7C73C36F-FFDE-C14B-8E86-CE2C1BC1E472}"/>
                  </a:ext>
                </a:extLst>
              </p:cNvPr>
              <p:cNvSpPr txBox="1"/>
              <p:nvPr/>
            </p:nvSpPr>
            <p:spPr>
              <a:xfrm>
                <a:off x="5618078" y="2591585"/>
                <a:ext cx="505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⊥</m:t>
                          </m:r>
                        </m:sup>
                      </m:sSup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7C73C36F-FFDE-C14B-8E86-CE2C1BC1E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078" y="2591585"/>
                <a:ext cx="50573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9F8A810B-C58C-0141-A306-99F96C4B3A79}"/>
                  </a:ext>
                </a:extLst>
              </p:cNvPr>
              <p:cNvSpPr txBox="1"/>
              <p:nvPr/>
            </p:nvSpPr>
            <p:spPr>
              <a:xfrm>
                <a:off x="846000" y="3367672"/>
                <a:ext cx="41355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Vect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fr-FR" sz="2400" dirty="0"/>
                  <a:t> une droite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9F8A810B-C58C-0141-A306-99F96C4B3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" y="3367672"/>
                <a:ext cx="4135586" cy="830997"/>
              </a:xfrm>
              <a:prstGeom prst="rect">
                <a:avLst/>
              </a:prstGeom>
              <a:blipFill>
                <a:blip r:embed="rId8"/>
                <a:stretch>
                  <a:fillRect l="-1835" t="-2985" b="-149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71A2E5D6-8391-1141-BCCC-9C2FF57E05AB}"/>
                  </a:ext>
                </a:extLst>
              </p:cNvPr>
              <p:cNvSpPr txBox="1"/>
              <p:nvPr/>
            </p:nvSpPr>
            <p:spPr>
              <a:xfrm>
                <a:off x="8751019" y="3392668"/>
                <a:ext cx="2163857" cy="375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fr-FR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fr-F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71A2E5D6-8391-1141-BCCC-9C2FF57E0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019" y="3392668"/>
                <a:ext cx="2163857" cy="375167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E4D4E58-54D4-3242-8445-1285CB19A804}"/>
              </a:ext>
            </a:extLst>
          </p:cNvPr>
          <p:cNvCxnSpPr>
            <a:cxnSpLocks/>
          </p:cNvCxnSpPr>
          <p:nvPr/>
        </p:nvCxnSpPr>
        <p:spPr>
          <a:xfrm flipH="1" flipV="1">
            <a:off x="9141471" y="4627272"/>
            <a:ext cx="519561" cy="1166158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6F3D2E50-C4D4-9B49-B732-B1880D805190}"/>
              </a:ext>
            </a:extLst>
          </p:cNvPr>
          <p:cNvCxnSpPr>
            <a:cxnSpLocks/>
          </p:cNvCxnSpPr>
          <p:nvPr/>
        </p:nvCxnSpPr>
        <p:spPr>
          <a:xfrm>
            <a:off x="6686150" y="5600033"/>
            <a:ext cx="2982062" cy="2016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13182FB5-FCCE-4948-AD03-9814FFF5EE79}"/>
                  </a:ext>
                </a:extLst>
              </p:cNvPr>
              <p:cNvSpPr txBox="1"/>
              <p:nvPr/>
            </p:nvSpPr>
            <p:spPr>
              <a:xfrm>
                <a:off x="8688102" y="5776986"/>
                <a:ext cx="508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13182FB5-FCCE-4948-AD03-9814FFF5E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102" y="5776986"/>
                <a:ext cx="50834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30148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Applications linéaires particulières.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Symétrie orthogonale par rapport à un plan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fr-FR" sz="2400" b="1" dirty="0"/>
                  <a:t> : visualisation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61665"/>
              </a:xfrm>
              <a:prstGeom prst="rect">
                <a:avLst/>
              </a:prstGeom>
              <a:blipFill>
                <a:blip r:embed="rId2"/>
                <a:stretch>
                  <a:fillRect l="-843" t="-7895" b="-26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élogramme 3">
            <a:extLst>
              <a:ext uri="{FF2B5EF4-FFF2-40B4-BE49-F238E27FC236}">
                <a16:creationId xmlns:a16="http://schemas.microsoft.com/office/drawing/2014/main" id="{353D9E1D-A19A-E84D-AF9D-0D301BF311A1}"/>
              </a:ext>
            </a:extLst>
          </p:cNvPr>
          <p:cNvSpPr/>
          <p:nvPr/>
        </p:nvSpPr>
        <p:spPr>
          <a:xfrm>
            <a:off x="5441796" y="3635298"/>
            <a:ext cx="5928570" cy="1594624"/>
          </a:xfrm>
          <a:prstGeom prst="parallelogram">
            <a:avLst>
              <a:gd name="adj" fmla="val 6061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70D10DDA-1464-5949-867D-990B94CBFB86}"/>
              </a:ext>
            </a:extLst>
          </p:cNvPr>
          <p:cNvCxnSpPr>
            <a:cxnSpLocks/>
          </p:cNvCxnSpPr>
          <p:nvPr/>
        </p:nvCxnSpPr>
        <p:spPr>
          <a:xfrm flipV="1">
            <a:off x="5441796" y="2553630"/>
            <a:ext cx="3769111" cy="26874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0EBE768-04ED-7E4C-B3C9-DE60A69BCAF1}"/>
              </a:ext>
            </a:extLst>
          </p:cNvPr>
          <p:cNvCxnSpPr>
            <a:cxnSpLocks/>
          </p:cNvCxnSpPr>
          <p:nvPr/>
        </p:nvCxnSpPr>
        <p:spPr>
          <a:xfrm flipV="1">
            <a:off x="5441796" y="3925229"/>
            <a:ext cx="802887" cy="1324011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D48E1A1-239D-994F-9132-FBE15058EDD6}"/>
              </a:ext>
            </a:extLst>
          </p:cNvPr>
          <p:cNvCxnSpPr>
            <a:cxnSpLocks/>
          </p:cNvCxnSpPr>
          <p:nvPr/>
        </p:nvCxnSpPr>
        <p:spPr>
          <a:xfrm>
            <a:off x="5441796" y="5238089"/>
            <a:ext cx="1798571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1B4C079-6330-7B4E-B432-F5FA41A4A12D}"/>
                  </a:ext>
                </a:extLst>
              </p:cNvPr>
              <p:cNvSpPr txBox="1"/>
              <p:nvPr/>
            </p:nvSpPr>
            <p:spPr>
              <a:xfrm>
                <a:off x="7240158" y="5102412"/>
                <a:ext cx="460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1B4C079-6330-7B4E-B432-F5FA41A4A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158" y="5102412"/>
                <a:ext cx="46041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CD0CD82-1955-E140-A675-0715232BCEA1}"/>
                  </a:ext>
                </a:extLst>
              </p:cNvPr>
              <p:cNvSpPr txBox="1"/>
              <p:nvPr/>
            </p:nvSpPr>
            <p:spPr>
              <a:xfrm>
                <a:off x="5650075" y="3740563"/>
                <a:ext cx="3863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CD0CD82-1955-E140-A675-0715232BC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075" y="3740563"/>
                <a:ext cx="3863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10A5C15-1DC9-8F4B-B907-29E1E13A6736}"/>
                  </a:ext>
                </a:extLst>
              </p:cNvPr>
              <p:cNvSpPr txBox="1"/>
              <p:nvPr/>
            </p:nvSpPr>
            <p:spPr>
              <a:xfrm>
                <a:off x="8075575" y="2764777"/>
                <a:ext cx="330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10A5C15-1DC9-8F4B-B907-29E1E13A6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575" y="2764777"/>
                <a:ext cx="3305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A7420D7-C4B3-1F45-9CDC-776437306A97}"/>
              </a:ext>
            </a:extLst>
          </p:cNvPr>
          <p:cNvCxnSpPr>
            <a:cxnSpLocks/>
          </p:cNvCxnSpPr>
          <p:nvPr/>
        </p:nvCxnSpPr>
        <p:spPr>
          <a:xfrm flipV="1">
            <a:off x="5461749" y="4397970"/>
            <a:ext cx="3749158" cy="84569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08E4D97-E089-814D-B723-79AE91BD30BC}"/>
              </a:ext>
            </a:extLst>
          </p:cNvPr>
          <p:cNvCxnSpPr>
            <a:cxnSpLocks/>
          </p:cNvCxnSpPr>
          <p:nvPr/>
        </p:nvCxnSpPr>
        <p:spPr>
          <a:xfrm flipV="1">
            <a:off x="9210907" y="2587085"/>
            <a:ext cx="0" cy="1810885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11E6CFDB-AFDD-7B41-A3FD-03584509EC25}"/>
                  </a:ext>
                </a:extLst>
              </p:cNvPr>
              <p:cNvSpPr txBox="1"/>
              <p:nvPr/>
            </p:nvSpPr>
            <p:spPr>
              <a:xfrm>
                <a:off x="8504361" y="4587234"/>
                <a:ext cx="802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11E6CFDB-AFDD-7B41-A3FD-03584509E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361" y="4587234"/>
                <a:ext cx="802925" cy="369332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EEAAA0F0-283B-544C-8927-420F305F3773}"/>
                  </a:ext>
                </a:extLst>
              </p:cNvPr>
              <p:cNvSpPr txBox="1"/>
              <p:nvPr/>
            </p:nvSpPr>
            <p:spPr>
              <a:xfrm>
                <a:off x="11436076" y="3530153"/>
                <a:ext cx="330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EEAAA0F0-283B-544C-8927-420F305F3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6076" y="3530153"/>
                <a:ext cx="33050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FE10C956-4CF3-3D44-AE73-5C8BBA6784CB}"/>
                  </a:ext>
                </a:extLst>
              </p:cNvPr>
              <p:cNvSpPr txBox="1"/>
              <p:nvPr/>
            </p:nvSpPr>
            <p:spPr>
              <a:xfrm>
                <a:off x="9210907" y="2824617"/>
                <a:ext cx="802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FE10C956-4CF3-3D44-AE73-5C8BBA678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907" y="2824617"/>
                <a:ext cx="802925" cy="369332"/>
              </a:xfrm>
              <a:prstGeom prst="rect">
                <a:avLst/>
              </a:prstGeom>
              <a:blipFill>
                <a:blip r:embed="rId8"/>
                <a:stretch>
                  <a:fillRect r="-3125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CEAF8E1D-E8EB-A247-92DD-8802F711E662}"/>
                  </a:ext>
                </a:extLst>
              </p:cNvPr>
              <p:cNvSpPr txBox="1"/>
              <p:nvPr/>
            </p:nvSpPr>
            <p:spPr>
              <a:xfrm>
                <a:off x="846000" y="3367672"/>
                <a:ext cx="4135586" cy="86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Vect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400" dirty="0"/>
                  <a:t> un plan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CEAF8E1D-E8EB-A247-92DD-8802F711E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" y="3367672"/>
                <a:ext cx="4135586" cy="862608"/>
              </a:xfrm>
              <a:prstGeom prst="rect">
                <a:avLst/>
              </a:prstGeom>
              <a:blipFill>
                <a:blip r:embed="rId9"/>
                <a:stretch>
                  <a:fillRect l="-1835" t="-2857" r="-3670"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0A017A1-83A7-7242-8B58-BE9483A50E7E}"/>
              </a:ext>
            </a:extLst>
          </p:cNvPr>
          <p:cNvCxnSpPr>
            <a:cxnSpLocks/>
          </p:cNvCxnSpPr>
          <p:nvPr/>
        </p:nvCxnSpPr>
        <p:spPr>
          <a:xfrm flipV="1">
            <a:off x="9210907" y="4340814"/>
            <a:ext cx="0" cy="1296000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CA9D2D2C-CD7F-CB4C-901F-18D7156E2427}"/>
              </a:ext>
            </a:extLst>
          </p:cNvPr>
          <p:cNvCxnSpPr>
            <a:cxnSpLocks/>
          </p:cNvCxnSpPr>
          <p:nvPr/>
        </p:nvCxnSpPr>
        <p:spPr>
          <a:xfrm>
            <a:off x="5441796" y="5246257"/>
            <a:ext cx="3769111" cy="3693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CBAF5970-751C-214C-B44F-2311C024EB0A}"/>
                  </a:ext>
                </a:extLst>
              </p:cNvPr>
              <p:cNvSpPr txBox="1"/>
              <p:nvPr/>
            </p:nvSpPr>
            <p:spPr>
              <a:xfrm>
                <a:off x="8349287" y="5557596"/>
                <a:ext cx="508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CBAF5970-751C-214C-B44F-2311C024E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287" y="5557596"/>
                <a:ext cx="50834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16032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Applications linéaires particulières.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Symétrie orthogonale : propriété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un espace vectoriel muni d’un produit scalaire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, </m:t>
                        </m:r>
                      </m:e>
                    </m:d>
                  </m:oMath>
                </a14:m>
                <a:r>
                  <a:rPr lang="fr-FR" sz="2400" dirty="0"/>
                  <a:t> et 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sz="2400" dirty="0"/>
                  <a:t> un sous-espace vectoriel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sz="2400" dirty="0"/>
                  <a:t> la symétrie orthogonale par rapport à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Alors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sz="2400" dirty="0"/>
                  <a:t> est une </a:t>
                </a:r>
                <a:r>
                  <a:rPr lang="fr-FR" sz="2400" b="1" dirty="0"/>
                  <a:t>isométrie vectorielle</a:t>
                </a:r>
                <a:r>
                  <a:rPr lang="fr-FR" sz="2400" dirty="0"/>
                  <a:t>, c’est-à-dire que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785652"/>
              </a:xfrm>
              <a:prstGeom prst="rect">
                <a:avLst/>
              </a:prstGeom>
              <a:blipFill>
                <a:blip r:embed="rId2"/>
                <a:stretch>
                  <a:fillRect l="-843" t="-13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Retouches et couture avec un remplissage uni">
            <a:extLst>
              <a:ext uri="{FF2B5EF4-FFF2-40B4-BE49-F238E27FC236}">
                <a16:creationId xmlns:a16="http://schemas.microsoft.com/office/drawing/2014/main" id="{D9073750-4E37-6241-8AAC-C1FA8DB54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126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Applications linéaires particulières.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773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Symétrie orthogonale : preuve de la propriété d’isométrie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Rappelons que l’on a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D’après le théorème de Pythagore on a ainsi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⊥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lvl="1"/>
                <a:r>
                  <a:rPr lang="fr-FR" sz="2400" dirty="0"/>
                  <a:t>et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⊥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Q.E.D.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773294"/>
              </a:xfrm>
              <a:prstGeom prst="rect">
                <a:avLst/>
              </a:prstGeom>
              <a:blipFill>
                <a:blip r:embed="rId2"/>
                <a:stretch>
                  <a:fillRect l="-843" t="-1061" b="-1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2925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Applications linéaires particulières.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055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Rotation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fr-FR" sz="2400" b="1" dirty="0"/>
                  <a:t>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0;2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appelle </a:t>
                </a:r>
                <a:r>
                  <a:rPr lang="fr-FR" sz="2400" b="1" dirty="0"/>
                  <a:t>rotation vectorielle </a:t>
                </a:r>
                <a:r>
                  <a:rPr lang="fr-FR" sz="2400" dirty="0"/>
                  <a:t>d’angle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sz="2400" dirty="0"/>
                  <a:t> l’application qui transforme tout vecteur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2400" dirty="0"/>
                  <a:t> en en vecteur noté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fr-FR" sz="2400" dirty="0"/>
                  <a:t> de telle sorte que l’angle entre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fr-FR" sz="2400" dirty="0"/>
                  <a:t> soit égal à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sz="2400" dirty="0"/>
                  <a:t> tout en préservant la norme, </a:t>
                </a:r>
                <a:r>
                  <a:rPr lang="fr-FR" sz="2400" i="1" dirty="0"/>
                  <a:t>i.e.</a:t>
                </a: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055324"/>
              </a:xfrm>
              <a:prstGeom prst="rect">
                <a:avLst/>
              </a:prstGeom>
              <a:blipFill>
                <a:blip r:embed="rId2"/>
                <a:stretch>
                  <a:fillRect l="-843" t="-1240" b="-33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Toupie avec un remplissage uni">
            <a:extLst>
              <a:ext uri="{FF2B5EF4-FFF2-40B4-BE49-F238E27FC236}">
                <a16:creationId xmlns:a16="http://schemas.microsoft.com/office/drawing/2014/main" id="{E0FBD9C1-B71D-3F4D-8EE4-6727FDA8E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281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Applications linéaires particulières.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Rotation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fr-FR" sz="2400" b="1" dirty="0"/>
                  <a:t> : visualisation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70000"/>
              </a:xfrm>
              <a:prstGeom prst="rect">
                <a:avLst/>
              </a:prstGeom>
              <a:blipFill>
                <a:blip r:embed="rId2"/>
                <a:stretch>
                  <a:fillRect l="-843" t="-7895" b="-26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ADD49B-E6DF-F944-BDB0-3187F85471BA}"/>
              </a:ext>
            </a:extLst>
          </p:cNvPr>
          <p:cNvCxnSpPr>
            <a:cxnSpLocks/>
          </p:cNvCxnSpPr>
          <p:nvPr/>
        </p:nvCxnSpPr>
        <p:spPr>
          <a:xfrm>
            <a:off x="2199189" y="5903089"/>
            <a:ext cx="762771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BA0FD6CB-69C7-BD4B-9297-536304036516}"/>
              </a:ext>
            </a:extLst>
          </p:cNvPr>
          <p:cNvCxnSpPr>
            <a:cxnSpLocks/>
          </p:cNvCxnSpPr>
          <p:nvPr/>
        </p:nvCxnSpPr>
        <p:spPr>
          <a:xfrm>
            <a:off x="5799189" y="2513634"/>
            <a:ext cx="0" cy="36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7A14A0B-9442-C148-831C-642F8C92399D}"/>
              </a:ext>
            </a:extLst>
          </p:cNvPr>
          <p:cNvCxnSpPr>
            <a:cxnSpLocks/>
          </p:cNvCxnSpPr>
          <p:nvPr/>
        </p:nvCxnSpPr>
        <p:spPr>
          <a:xfrm flipV="1">
            <a:off x="5799189" y="4479403"/>
            <a:ext cx="2661905" cy="1423686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ACA145B-9C1E-454A-903B-4893CB1BD16C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799188" y="3530726"/>
            <a:ext cx="1876889" cy="2372363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c 19">
            <a:extLst>
              <a:ext uri="{FF2B5EF4-FFF2-40B4-BE49-F238E27FC236}">
                <a16:creationId xmlns:a16="http://schemas.microsoft.com/office/drawing/2014/main" id="{325D95E4-8924-F44D-8057-96676FFCA17A}"/>
              </a:ext>
            </a:extLst>
          </p:cNvPr>
          <p:cNvSpPr>
            <a:spLocks noChangeAspect="1"/>
          </p:cNvSpPr>
          <p:nvPr/>
        </p:nvSpPr>
        <p:spPr>
          <a:xfrm>
            <a:off x="6691347" y="4349634"/>
            <a:ext cx="869874" cy="869874"/>
          </a:xfrm>
          <a:prstGeom prst="arc">
            <a:avLst>
              <a:gd name="adj1" fmla="val 16200000"/>
              <a:gd name="adj2" fmla="val 192966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77E219C5-B1B9-CE44-8CE9-BF8329E5200A}"/>
                  </a:ext>
                </a:extLst>
              </p:cNvPr>
              <p:cNvSpPr txBox="1"/>
              <p:nvPr/>
            </p:nvSpPr>
            <p:spPr>
              <a:xfrm>
                <a:off x="7453396" y="4149007"/>
                <a:ext cx="330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77E219C5-B1B9-CE44-8CE9-BF8329E52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96" y="4149007"/>
                <a:ext cx="3305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ADBC3265-8AD3-3F44-8634-C570AC6660C6}"/>
                  </a:ext>
                </a:extLst>
              </p:cNvPr>
              <p:cNvSpPr txBox="1"/>
              <p:nvPr/>
            </p:nvSpPr>
            <p:spPr>
              <a:xfrm>
                <a:off x="8295842" y="4532242"/>
                <a:ext cx="330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ADBC3265-8AD3-3F44-8634-C570AC666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842" y="4532242"/>
                <a:ext cx="3305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4E155DE5-2CED-F54C-A7AF-409DC08E720B}"/>
                  </a:ext>
                </a:extLst>
              </p:cNvPr>
              <p:cNvSpPr txBox="1"/>
              <p:nvPr/>
            </p:nvSpPr>
            <p:spPr>
              <a:xfrm>
                <a:off x="6795586" y="3321298"/>
                <a:ext cx="8230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4E155DE5-2CED-F54C-A7AF-409DC08E7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586" y="3321298"/>
                <a:ext cx="8230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373BE029-6506-B541-B30A-E743979B917E}"/>
              </a:ext>
            </a:extLst>
          </p:cNvPr>
          <p:cNvCxnSpPr/>
          <p:nvPr/>
        </p:nvCxnSpPr>
        <p:spPr>
          <a:xfrm>
            <a:off x="5767117" y="5903089"/>
            <a:ext cx="2880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CAF1A37D-597E-B643-86ED-39568AA0A9EF}"/>
              </a:ext>
            </a:extLst>
          </p:cNvPr>
          <p:cNvCxnSpPr>
            <a:cxnSpLocks/>
          </p:cNvCxnSpPr>
          <p:nvPr/>
        </p:nvCxnSpPr>
        <p:spPr>
          <a:xfrm flipV="1">
            <a:off x="5799188" y="3023089"/>
            <a:ext cx="0" cy="2880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D8C31A48-8D9A-3E44-A1D3-2EB868899885}"/>
                  </a:ext>
                </a:extLst>
              </p:cNvPr>
              <p:cNvSpPr txBox="1"/>
              <p:nvPr/>
            </p:nvSpPr>
            <p:spPr>
              <a:xfrm>
                <a:off x="5767117" y="2679382"/>
                <a:ext cx="4077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D8C31A48-8D9A-3E44-A1D3-2EB868899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117" y="2679382"/>
                <a:ext cx="40772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60964ABD-C7D1-684A-B093-69B055EFF9A3}"/>
                  </a:ext>
                </a:extLst>
              </p:cNvPr>
              <p:cNvSpPr txBox="1"/>
              <p:nvPr/>
            </p:nvSpPr>
            <p:spPr>
              <a:xfrm>
                <a:off x="8574187" y="5816302"/>
                <a:ext cx="4077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60964ABD-C7D1-684A-B093-69B055EFF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187" y="5816302"/>
                <a:ext cx="40772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7212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Applications linéaires particulières.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Rotation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fr-FR" sz="2400" b="1" dirty="0"/>
                  <a:t> : visualisation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70000"/>
              </a:xfrm>
              <a:prstGeom prst="rect">
                <a:avLst/>
              </a:prstGeom>
              <a:blipFill>
                <a:blip r:embed="rId2"/>
                <a:stretch>
                  <a:fillRect l="-843" t="-7895" b="-26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1ADD49B-E6DF-F944-BDB0-3187F85471BA}"/>
              </a:ext>
            </a:extLst>
          </p:cNvPr>
          <p:cNvCxnSpPr>
            <a:cxnSpLocks/>
          </p:cNvCxnSpPr>
          <p:nvPr/>
        </p:nvCxnSpPr>
        <p:spPr>
          <a:xfrm>
            <a:off x="2199189" y="5903089"/>
            <a:ext cx="762771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BA0FD6CB-69C7-BD4B-9297-536304036516}"/>
              </a:ext>
            </a:extLst>
          </p:cNvPr>
          <p:cNvCxnSpPr>
            <a:cxnSpLocks/>
          </p:cNvCxnSpPr>
          <p:nvPr/>
        </p:nvCxnSpPr>
        <p:spPr>
          <a:xfrm>
            <a:off x="5799189" y="2513634"/>
            <a:ext cx="0" cy="36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c 19">
            <a:extLst>
              <a:ext uri="{FF2B5EF4-FFF2-40B4-BE49-F238E27FC236}">
                <a16:creationId xmlns:a16="http://schemas.microsoft.com/office/drawing/2014/main" id="{325D95E4-8924-F44D-8057-96676FFCA17A}"/>
              </a:ext>
            </a:extLst>
          </p:cNvPr>
          <p:cNvSpPr>
            <a:spLocks noChangeAspect="1"/>
          </p:cNvSpPr>
          <p:nvPr/>
        </p:nvSpPr>
        <p:spPr>
          <a:xfrm rot="1582136">
            <a:off x="6402865" y="5334010"/>
            <a:ext cx="686703" cy="686703"/>
          </a:xfrm>
          <a:prstGeom prst="arc">
            <a:avLst>
              <a:gd name="adj1" fmla="val 16200000"/>
              <a:gd name="adj2" fmla="val 192966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77E219C5-B1B9-CE44-8CE9-BF8329E5200A}"/>
                  </a:ext>
                </a:extLst>
              </p:cNvPr>
              <p:cNvSpPr txBox="1"/>
              <p:nvPr/>
            </p:nvSpPr>
            <p:spPr>
              <a:xfrm>
                <a:off x="7070822" y="5349091"/>
                <a:ext cx="330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77E219C5-B1B9-CE44-8CE9-BF8329E52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822" y="5349091"/>
                <a:ext cx="3305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373BE029-6506-B541-B30A-E743979B917E}"/>
              </a:ext>
            </a:extLst>
          </p:cNvPr>
          <p:cNvCxnSpPr/>
          <p:nvPr/>
        </p:nvCxnSpPr>
        <p:spPr>
          <a:xfrm>
            <a:off x="5767117" y="5903089"/>
            <a:ext cx="2880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CAF1A37D-597E-B643-86ED-39568AA0A9EF}"/>
              </a:ext>
            </a:extLst>
          </p:cNvPr>
          <p:cNvCxnSpPr>
            <a:cxnSpLocks/>
          </p:cNvCxnSpPr>
          <p:nvPr/>
        </p:nvCxnSpPr>
        <p:spPr>
          <a:xfrm flipV="1">
            <a:off x="5799188" y="3023089"/>
            <a:ext cx="0" cy="2880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CD143315-69FC-7E4A-9F53-0002B0AC993A}"/>
                  </a:ext>
                </a:extLst>
              </p:cNvPr>
              <p:cNvSpPr txBox="1"/>
              <p:nvPr/>
            </p:nvSpPr>
            <p:spPr>
              <a:xfrm>
                <a:off x="8574187" y="5816302"/>
                <a:ext cx="4077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CD143315-69FC-7E4A-9F53-0002B0AC9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187" y="5816302"/>
                <a:ext cx="4077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ACC52D86-8B93-5A4A-B8DC-6CD5993D7CFD}"/>
                  </a:ext>
                </a:extLst>
              </p:cNvPr>
              <p:cNvSpPr txBox="1"/>
              <p:nvPr/>
            </p:nvSpPr>
            <p:spPr>
              <a:xfrm>
                <a:off x="5767117" y="2679382"/>
                <a:ext cx="4077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ACC52D86-8B93-5A4A-B8DC-6CD5993D7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117" y="2679382"/>
                <a:ext cx="40772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73F49D1-6380-964B-82B9-3570DC17DBC9}"/>
              </a:ext>
            </a:extLst>
          </p:cNvPr>
          <p:cNvCxnSpPr>
            <a:cxnSpLocks/>
          </p:cNvCxnSpPr>
          <p:nvPr/>
        </p:nvCxnSpPr>
        <p:spPr>
          <a:xfrm flipV="1">
            <a:off x="5799188" y="4429295"/>
            <a:ext cx="2440200" cy="1473793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B69A2FF-0DA3-874B-9F3C-919D280D6DB7}"/>
              </a:ext>
            </a:extLst>
          </p:cNvPr>
          <p:cNvCxnSpPr>
            <a:cxnSpLocks/>
          </p:cNvCxnSpPr>
          <p:nvPr/>
        </p:nvCxnSpPr>
        <p:spPr>
          <a:xfrm>
            <a:off x="8200860" y="4514863"/>
            <a:ext cx="0" cy="14040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C8BB33D1-8E4C-1741-9B05-AF577A50D28B}"/>
              </a:ext>
            </a:extLst>
          </p:cNvPr>
          <p:cNvCxnSpPr>
            <a:cxnSpLocks/>
          </p:cNvCxnSpPr>
          <p:nvPr/>
        </p:nvCxnSpPr>
        <p:spPr>
          <a:xfrm flipH="1" flipV="1">
            <a:off x="4310752" y="3462288"/>
            <a:ext cx="1472400" cy="244080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44CE53D7-14EB-6647-BE50-E0A8A2465095}"/>
              </a:ext>
            </a:extLst>
          </p:cNvPr>
          <p:cNvSpPr>
            <a:spLocks noChangeAspect="1"/>
          </p:cNvSpPr>
          <p:nvPr/>
        </p:nvSpPr>
        <p:spPr>
          <a:xfrm rot="18126639">
            <a:off x="5194533" y="4754334"/>
            <a:ext cx="686703" cy="686703"/>
          </a:xfrm>
          <a:prstGeom prst="arc">
            <a:avLst>
              <a:gd name="adj1" fmla="val 16200000"/>
              <a:gd name="adj2" fmla="val 192966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20AB8A6E-EB8D-E349-A054-DE01F99D376F}"/>
                  </a:ext>
                </a:extLst>
              </p:cNvPr>
              <p:cNvSpPr txBox="1"/>
              <p:nvPr/>
            </p:nvSpPr>
            <p:spPr>
              <a:xfrm>
                <a:off x="5324583" y="4341804"/>
                <a:ext cx="330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20AB8A6E-EB8D-E349-A054-DE01F99D3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583" y="4341804"/>
                <a:ext cx="3305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D9C73B0F-DD9F-CF47-B971-82D4A4AFDB7B}"/>
                  </a:ext>
                </a:extLst>
              </p:cNvPr>
              <p:cNvSpPr txBox="1"/>
              <p:nvPr/>
            </p:nvSpPr>
            <p:spPr>
              <a:xfrm>
                <a:off x="8235585" y="4059963"/>
                <a:ext cx="8230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D9C73B0F-DD9F-CF47-B971-82D4A4AFD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585" y="4059963"/>
                <a:ext cx="8230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7F9F8373-2225-9949-81C8-55F2512ACBD5}"/>
                  </a:ext>
                </a:extLst>
              </p:cNvPr>
              <p:cNvSpPr txBox="1"/>
              <p:nvPr/>
            </p:nvSpPr>
            <p:spPr>
              <a:xfrm>
                <a:off x="3792835" y="3023089"/>
                <a:ext cx="8230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7F9F8373-2225-9949-81C8-55F2512AC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835" y="3023089"/>
                <a:ext cx="8230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B95C465-0F8C-C541-B39E-DFBFAEE81333}"/>
              </a:ext>
            </a:extLst>
          </p:cNvPr>
          <p:cNvCxnSpPr>
            <a:cxnSpLocks/>
          </p:cNvCxnSpPr>
          <p:nvPr/>
        </p:nvCxnSpPr>
        <p:spPr>
          <a:xfrm>
            <a:off x="4307091" y="3541764"/>
            <a:ext cx="0" cy="23400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BEE4736-7D36-6E48-9F57-3CE576B04B0E}"/>
              </a:ext>
            </a:extLst>
          </p:cNvPr>
          <p:cNvCxnSpPr>
            <a:cxnSpLocks/>
          </p:cNvCxnSpPr>
          <p:nvPr/>
        </p:nvCxnSpPr>
        <p:spPr>
          <a:xfrm>
            <a:off x="5822338" y="4429295"/>
            <a:ext cx="2340000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AAC3357D-51DB-7C43-9A59-9BD455477A14}"/>
              </a:ext>
            </a:extLst>
          </p:cNvPr>
          <p:cNvCxnSpPr>
            <a:cxnSpLocks/>
          </p:cNvCxnSpPr>
          <p:nvPr/>
        </p:nvCxnSpPr>
        <p:spPr>
          <a:xfrm flipH="1">
            <a:off x="4372038" y="3495464"/>
            <a:ext cx="1404000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385D22FF-45D2-204D-9917-EC259E902C6B}"/>
                  </a:ext>
                </a:extLst>
              </p:cNvPr>
              <p:cNvSpPr txBox="1"/>
              <p:nvPr/>
            </p:nvSpPr>
            <p:spPr>
              <a:xfrm>
                <a:off x="7729197" y="5940188"/>
                <a:ext cx="8972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385D22FF-45D2-204D-9917-EC259E902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197" y="5940188"/>
                <a:ext cx="89727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E1AC89C2-DB40-6946-A77A-E06BB1E8A518}"/>
                  </a:ext>
                </a:extLst>
              </p:cNvPr>
              <p:cNvSpPr txBox="1"/>
              <p:nvPr/>
            </p:nvSpPr>
            <p:spPr>
              <a:xfrm>
                <a:off x="5822063" y="3309015"/>
                <a:ext cx="8022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E1AC89C2-DB40-6946-A77A-E06BB1E8A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063" y="3309015"/>
                <a:ext cx="80229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E5787474-6E19-5B4E-8A58-1C7604C81713}"/>
                  </a:ext>
                </a:extLst>
              </p:cNvPr>
              <p:cNvSpPr txBox="1"/>
              <p:nvPr/>
            </p:nvSpPr>
            <p:spPr>
              <a:xfrm>
                <a:off x="3869181" y="5903088"/>
                <a:ext cx="8972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E5787474-6E19-5B4E-8A58-1C7604C81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181" y="5903088"/>
                <a:ext cx="89727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E705FD6B-650A-924B-9699-C04CF2E02CDA}"/>
                  </a:ext>
                </a:extLst>
              </p:cNvPr>
              <p:cNvSpPr txBox="1"/>
              <p:nvPr/>
            </p:nvSpPr>
            <p:spPr>
              <a:xfrm>
                <a:off x="5819078" y="4402584"/>
                <a:ext cx="7912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E705FD6B-650A-924B-9699-C04CF2E02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078" y="4402584"/>
                <a:ext cx="79126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79319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Applications linéaires particulières.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2660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Rotation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fr-FR" sz="2400" b="1" dirty="0"/>
                  <a:t> : matrice associée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La matrice dans la base canonique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2400" dirty="0"/>
                  <a:t> de la rotation d’angle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sz="2400" dirty="0"/>
                  <a:t> est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ℳ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ℬ</m:t>
                          </m:r>
                        </m:sub>
                      </m:sSub>
                      <m:d>
                        <m:d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fr-FR" sz="24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fr-FR" sz="24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F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24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24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F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24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F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24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fr-FR" sz="24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fr-FR" sz="24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F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2660665"/>
              </a:xfrm>
              <a:prstGeom prst="rect">
                <a:avLst/>
              </a:prstGeom>
              <a:blipFill>
                <a:blip r:embed="rId2"/>
                <a:stretch>
                  <a:fillRect l="-843" t="-14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Gramophone avec un remplissage uni">
            <a:extLst>
              <a:ext uri="{FF2B5EF4-FFF2-40B4-BE49-F238E27FC236}">
                <a16:creationId xmlns:a16="http://schemas.microsoft.com/office/drawing/2014/main" id="{D051CAB1-2911-5142-8BF8-F514B1933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03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Applications linéaires particulières.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Rotation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fr-FR" sz="2400" b="1" dirty="0"/>
                  <a:t> : remarque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peut définir des rotations vectorielles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sz="2400" dirty="0"/>
                  <a:t>, pour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Il faut pour cela se donner un plan et définir la rotation sur ce plan comme dans le cas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La rotation laissera alors invariants les vecteurs de l’orthogonal de ce plan.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046988"/>
              </a:xfrm>
              <a:prstGeom prst="rect">
                <a:avLst/>
              </a:prstGeom>
              <a:blipFill>
                <a:blip r:embed="rId2"/>
                <a:stretch>
                  <a:fillRect l="-843" t="-1245" b="-33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Globe terrestre : Europe et Afrique avec un remplissage uni">
            <a:extLst>
              <a:ext uri="{FF2B5EF4-FFF2-40B4-BE49-F238E27FC236}">
                <a16:creationId xmlns:a16="http://schemas.microsoft.com/office/drawing/2014/main" id="{6AAE884D-89F9-6946-8EC6-8779889E7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0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Normes et distances.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38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Norme d’un vecteur : principales normes sur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fr-FR" sz="2400" b="1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Norme de </a:t>
                </a:r>
                <a:r>
                  <a:rPr lang="fr-FR" sz="2400" b="1" dirty="0"/>
                  <a:t>Manhattan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Norme </a:t>
                </a:r>
                <a:r>
                  <a:rPr lang="fr-FR" sz="2400" b="1" dirty="0"/>
                  <a:t>Euclidienne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384085"/>
              </a:xfrm>
              <a:prstGeom prst="rect">
                <a:avLst/>
              </a:prstGeom>
              <a:blipFill>
                <a:blip r:embed="rId3"/>
                <a:stretch>
                  <a:fillRect l="-843" t="-2023" b="-364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71846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Questions avec un remplissage uni">
            <a:extLst>
              <a:ext uri="{FF2B5EF4-FFF2-40B4-BE49-F238E27FC236}">
                <a16:creationId xmlns:a16="http://schemas.microsoft.com/office/drawing/2014/main" id="{117F3F9E-E45E-9844-8215-AA148A592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6000" y="1989000"/>
            <a:ext cx="2880000" cy="288000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6784514D-DFE8-6540-A8D9-ED1329C44D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3. Applications linéaires particulières.</a:t>
            </a:r>
          </a:p>
        </p:txBody>
      </p:sp>
    </p:spTree>
    <p:extLst>
      <p:ext uri="{BB962C8B-B14F-4D97-AF65-F5344CB8AC3E}">
        <p14:creationId xmlns:p14="http://schemas.microsoft.com/office/powerpoint/2010/main" val="26928391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AC0B1E25-C870-E44C-9AEC-2F6389ADF8D7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1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5400" dirty="0"/>
          </a:p>
          <a:p>
            <a:endParaRPr lang="fr-FR" sz="5400" dirty="0"/>
          </a:p>
          <a:p>
            <a:endParaRPr lang="fr-FR" sz="5400" dirty="0"/>
          </a:p>
          <a:p>
            <a:r>
              <a:rPr lang="fr-FR" sz="5400" dirty="0">
                <a:solidFill>
                  <a:schemeClr val="bg1"/>
                </a:solidFill>
              </a:rPr>
              <a:t>4. Sous-espaces affines.</a:t>
            </a:r>
          </a:p>
        </p:txBody>
      </p:sp>
    </p:spTree>
    <p:extLst>
      <p:ext uri="{BB962C8B-B14F-4D97-AF65-F5344CB8AC3E}">
        <p14:creationId xmlns:p14="http://schemas.microsoft.com/office/powerpoint/2010/main" val="5538834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Sous-espaces affines.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Sous-espace affine : motivation</a:t>
            </a:r>
          </a:p>
          <a:p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 but va être ici de définir des sous-espaces d’un espace vectoriel qui ne passeront pas nécessairement par l’origine.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Ce seront des sous-espaces vectoriels translatés par un vecteur non nul.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  <p:pic>
        <p:nvPicPr>
          <p:cNvPr id="5" name="Graphique 4" descr="Arc et flèche avec un remplissage uni">
            <a:extLst>
              <a:ext uri="{FF2B5EF4-FFF2-40B4-BE49-F238E27FC236}">
                <a16:creationId xmlns:a16="http://schemas.microsoft.com/office/drawing/2014/main" id="{7108EEFC-3CB0-5340-B1FC-0DC855AB5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673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Sous-espaces affines.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Sous-espace affine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un espace vectoriel, 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sz="2400" dirty="0"/>
                  <a:t> un sous-espace vectoriel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et soit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appelle </a:t>
                </a:r>
                <a:r>
                  <a:rPr lang="fr-FR" sz="2400" b="1" dirty="0"/>
                  <a:t>sous-espace affine de</a:t>
                </a: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</a:t>
                </a:r>
                <a:r>
                  <a:rPr lang="fr-FR" sz="2400" b="1" dirty="0"/>
                  <a:t>passant par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z="2400" dirty="0"/>
                  <a:t> et de </a:t>
                </a:r>
                <a:r>
                  <a:rPr lang="fr-FR" sz="2400" b="1" dirty="0"/>
                  <a:t>direction</a:t>
                </a: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sz="2400" dirty="0"/>
                  <a:t> le sous-ensemble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défini par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ℱ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blipFill>
                <a:blip r:embed="rId2"/>
                <a:stretch>
                  <a:fillRect l="-843" t="-14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Chapeau de joker avec un remplissage uni">
            <a:extLst>
              <a:ext uri="{FF2B5EF4-FFF2-40B4-BE49-F238E27FC236}">
                <a16:creationId xmlns:a16="http://schemas.microsoft.com/office/drawing/2014/main" id="{757F5716-66AF-D743-B7C1-5BDBB1941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379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Sous-espaces affines.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Sous-espace affine : remarques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sz="2400" dirty="0"/>
                  <a:t> alors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fr-FR" sz="2400" dirty="0"/>
                  <a:t> ne contient pas le vecteur nul et n’est donc pas un sous-espace vectoriel.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fr-FR" sz="2400" dirty="0"/>
                  <a:t> si et seulement si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va qualifier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fr-FR" sz="2400" dirty="0"/>
                  <a:t> de </a:t>
                </a:r>
                <a:r>
                  <a:rPr lang="fr-FR" sz="2400" b="1" dirty="0"/>
                  <a:t>droite affine</a:t>
                </a:r>
                <a:r>
                  <a:rPr lang="fr-FR" sz="2400" dirty="0"/>
                  <a:t>, </a:t>
                </a:r>
                <a:r>
                  <a:rPr lang="fr-FR" sz="2400" b="1" dirty="0"/>
                  <a:t>plan affine </a:t>
                </a:r>
                <a:r>
                  <a:rPr lang="fr-FR" sz="2400" dirty="0"/>
                  <a:t>ou </a:t>
                </a:r>
                <a:r>
                  <a:rPr lang="fr-FR" sz="2400" b="1" dirty="0"/>
                  <a:t>hyperplan affine </a:t>
                </a:r>
                <a:r>
                  <a:rPr lang="fr-FR" sz="2400" dirty="0"/>
                  <a:t>selon que la direction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fr-FR" sz="2400" dirty="0"/>
                  <a:t> soit respectivement une droite vectorielle, un plan vectoriel ou un hyperplan vectoriel.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785652"/>
              </a:xfrm>
              <a:prstGeom prst="rect">
                <a:avLst/>
              </a:prstGeom>
              <a:blipFill>
                <a:blip r:embed="rId2"/>
                <a:stretch>
                  <a:fillRect l="-843" t="-1338" r="-964" b="-301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57773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Sous-espaces affines.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Droite affine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fr-FR" sz="2400" b="1" dirty="0"/>
                  <a:t> : exemple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70000"/>
              </a:xfrm>
              <a:prstGeom prst="rect">
                <a:avLst/>
              </a:prstGeom>
              <a:blipFill>
                <a:blip r:embed="rId3"/>
                <a:stretch>
                  <a:fillRect l="-843" t="-7895" b="-26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E211400A-CC55-6D43-90DF-67F783E2E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800" y="2340000"/>
            <a:ext cx="7200000" cy="375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545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Sous-espaces affines.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Plan affine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fr-FR" sz="2400" b="1" dirty="0"/>
                  <a:t> : exemple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70000"/>
              </a:xfrm>
              <a:prstGeom prst="rect">
                <a:avLst/>
              </a:prstGeom>
              <a:blipFill>
                <a:blip r:embed="rId3"/>
                <a:stretch>
                  <a:fillRect l="-843" t="-7895" b="-26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F7E81783-E656-B142-9716-3B514DAEF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000" y="2340000"/>
            <a:ext cx="7200000" cy="404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670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Sous-espaces affines.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Équation d’un hyperplan affine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fr-FR" sz="2400" b="1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400" dirty="0"/>
                  <a:t>. On considère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sz="2400" dirty="0"/>
                  <a:t> muni de son produit scalaire canonique.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fr-FR" sz="2400" dirty="0"/>
                  <a:t> un hyperplan vectoriel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sz="2400" dirty="0"/>
                  <a:t>, soit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sz="2400" dirty="0"/>
                  <a:t> et 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400" dirty="0"/>
                  <a:t> le sous-espace affine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sz="2400" dirty="0"/>
                  <a:t> passant par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z="2400" dirty="0"/>
                  <a:t> et de direction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400" dirty="0"/>
                  <a:t> un vecteur normal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fr-FR" sz="2400" dirty="0"/>
                  <a:t>. Rappelons que l’on a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Par suite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893647"/>
              </a:xfrm>
              <a:prstGeom prst="rect">
                <a:avLst/>
              </a:prstGeom>
              <a:blipFill>
                <a:blip r:embed="rId2"/>
                <a:stretch>
                  <a:fillRect l="-843" t="-7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85780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Sous-espaces affines.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469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Équation d’un hyperplan affine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fr-FR" sz="2400" b="1" dirty="0"/>
                  <a:t> (suite)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En posant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469300"/>
              </a:xfrm>
              <a:prstGeom prst="rect">
                <a:avLst/>
              </a:prstGeom>
              <a:blipFill>
                <a:blip r:embed="rId2"/>
                <a:stretch>
                  <a:fillRect l="-843" t="-8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2209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Sous-espaces affines.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Équation d’un hyperplan affine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fr-FR" sz="2400" b="1" dirty="0"/>
                  <a:t> (suite)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L’</a:t>
                </a:r>
                <a:r>
                  <a:rPr lang="fr-FR" sz="2400" b="1" dirty="0"/>
                  <a:t>équation de l’hyperplan affine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400" dirty="0"/>
                  <a:t> est alors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peut finalement simplifier cette équation en posant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Elle devient alors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524315"/>
              </a:xfrm>
              <a:prstGeom prst="rect">
                <a:avLst/>
              </a:prstGeom>
              <a:blipFill>
                <a:blip r:embed="rId2"/>
                <a:stretch>
                  <a:fillRect l="-843" t="-8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537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Normes et distances.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044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Norme d’un vecteur : principales normes sur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fr-FR" sz="2400" b="1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Norme de </a:t>
                </a:r>
                <a:r>
                  <a:rPr lang="fr-FR" sz="2400" b="1" dirty="0"/>
                  <a:t>Minkowski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2400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fr-FR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Norme de </a:t>
                </a:r>
                <a:r>
                  <a:rPr lang="fr-FR" sz="2400" b="1" dirty="0"/>
                  <a:t>Chebyshev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044056"/>
              </a:xfrm>
              <a:prstGeom prst="rect">
                <a:avLst/>
              </a:prstGeom>
              <a:blipFill>
                <a:blip r:embed="rId2"/>
                <a:stretch>
                  <a:fillRect l="-843" t="-938" b="-37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9447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Sous-espaces affines.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Projection orthogonale sur un plan affine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fr-FR" sz="2400" b="1" dirty="0"/>
                  <a:t> : visualisation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61665"/>
              </a:xfrm>
              <a:prstGeom prst="rect">
                <a:avLst/>
              </a:prstGeom>
              <a:blipFill>
                <a:blip r:embed="rId2"/>
                <a:stretch>
                  <a:fillRect l="-843" t="-7895" b="-26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élogramme 3">
            <a:extLst>
              <a:ext uri="{FF2B5EF4-FFF2-40B4-BE49-F238E27FC236}">
                <a16:creationId xmlns:a16="http://schemas.microsoft.com/office/drawing/2014/main" id="{708CB23E-ADA6-E745-BD04-75F352159088}"/>
              </a:ext>
            </a:extLst>
          </p:cNvPr>
          <p:cNvSpPr/>
          <p:nvPr/>
        </p:nvSpPr>
        <p:spPr>
          <a:xfrm>
            <a:off x="5342644" y="3054044"/>
            <a:ext cx="5928570" cy="1594624"/>
          </a:xfrm>
          <a:prstGeom prst="parallelogram">
            <a:avLst>
              <a:gd name="adj" fmla="val 6061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F812AE07-3482-1F4E-B596-BE459269FDD9}"/>
              </a:ext>
            </a:extLst>
          </p:cNvPr>
          <p:cNvCxnSpPr>
            <a:cxnSpLocks/>
          </p:cNvCxnSpPr>
          <p:nvPr/>
        </p:nvCxnSpPr>
        <p:spPr>
          <a:xfrm flipV="1">
            <a:off x="5342644" y="2535967"/>
            <a:ext cx="4682705" cy="37044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A243297F-C6DE-174F-AE28-870905E2E3B9}"/>
              </a:ext>
            </a:extLst>
          </p:cNvPr>
          <p:cNvCxnSpPr>
            <a:cxnSpLocks/>
          </p:cNvCxnSpPr>
          <p:nvPr/>
        </p:nvCxnSpPr>
        <p:spPr>
          <a:xfrm flipV="1">
            <a:off x="5342644" y="4919389"/>
            <a:ext cx="802887" cy="1324011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960D30D-65E4-F448-B8A1-7F220F882BE2}"/>
              </a:ext>
            </a:extLst>
          </p:cNvPr>
          <p:cNvCxnSpPr>
            <a:cxnSpLocks/>
          </p:cNvCxnSpPr>
          <p:nvPr/>
        </p:nvCxnSpPr>
        <p:spPr>
          <a:xfrm>
            <a:off x="5342644" y="6232249"/>
            <a:ext cx="1798571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B55FAFF-6F5F-9947-A2E9-6AA0FB1AD1D2}"/>
                  </a:ext>
                </a:extLst>
              </p:cNvPr>
              <p:cNvSpPr txBox="1"/>
              <p:nvPr/>
            </p:nvSpPr>
            <p:spPr>
              <a:xfrm>
                <a:off x="6764841" y="6240417"/>
                <a:ext cx="460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B55FAFF-6F5F-9947-A2E9-6AA0FB1AD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41" y="6240417"/>
                <a:ext cx="46041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88B9335-6589-E548-8D0A-1F8124223F7C}"/>
                  </a:ext>
                </a:extLst>
              </p:cNvPr>
              <p:cNvSpPr txBox="1"/>
              <p:nvPr/>
            </p:nvSpPr>
            <p:spPr>
              <a:xfrm>
                <a:off x="5550923" y="4734723"/>
                <a:ext cx="3863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88B9335-6589-E548-8D0A-1F8124223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923" y="4734723"/>
                <a:ext cx="3863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8BA6F8F-D0B4-E04A-AFE4-53218925A31D}"/>
                  </a:ext>
                </a:extLst>
              </p:cNvPr>
              <p:cNvSpPr txBox="1"/>
              <p:nvPr/>
            </p:nvSpPr>
            <p:spPr>
              <a:xfrm>
                <a:off x="9518573" y="2304822"/>
                <a:ext cx="330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8BA6F8F-D0B4-E04A-AFE4-53218925A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573" y="2304822"/>
                <a:ext cx="3305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9803450A-08C7-8640-982B-A711E3DD2BDC}"/>
                  </a:ext>
                </a:extLst>
              </p:cNvPr>
              <p:cNvSpPr txBox="1"/>
              <p:nvPr/>
            </p:nvSpPr>
            <p:spPr>
              <a:xfrm>
                <a:off x="11310690" y="2869378"/>
                <a:ext cx="330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9803450A-08C7-8640-982B-A711E3DD2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0690" y="2869378"/>
                <a:ext cx="3305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945469D7-87AB-E24E-AC7D-FE1EB4675F47}"/>
              </a:ext>
            </a:extLst>
          </p:cNvPr>
          <p:cNvCxnSpPr>
            <a:cxnSpLocks/>
          </p:cNvCxnSpPr>
          <p:nvPr/>
        </p:nvCxnSpPr>
        <p:spPr>
          <a:xfrm flipV="1">
            <a:off x="5342644" y="3977089"/>
            <a:ext cx="1942946" cy="2255161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D8ADF3E-BDD0-794C-99FB-93F2A9BB47E9}"/>
                  </a:ext>
                </a:extLst>
              </p:cNvPr>
              <p:cNvSpPr txBox="1"/>
              <p:nvPr/>
            </p:nvSpPr>
            <p:spPr>
              <a:xfrm>
                <a:off x="6673220" y="3877906"/>
                <a:ext cx="460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D8ADF3E-BDD0-794C-99FB-93F2A9BB4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220" y="3877906"/>
                <a:ext cx="46041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8520E086-59EC-AB43-A83E-E16993541A7B}"/>
                  </a:ext>
                </a:extLst>
              </p:cNvPr>
              <p:cNvSpPr txBox="1"/>
              <p:nvPr/>
            </p:nvSpPr>
            <p:spPr>
              <a:xfrm>
                <a:off x="846000" y="2166834"/>
                <a:ext cx="413558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fr-FR" sz="2400" dirty="0"/>
                  <a:t> un plan affine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sz="2400" dirty="0"/>
                  <a:t> passant par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z="2400" dirty="0"/>
                  <a:t> et de direction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Vect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cherche à projeter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fr-FR" sz="2400" dirty="0"/>
                  <a:t> sur le plan affine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8520E086-59EC-AB43-A83E-E16993541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" y="2166834"/>
                <a:ext cx="4135586" cy="3046988"/>
              </a:xfrm>
              <a:prstGeom prst="rect">
                <a:avLst/>
              </a:prstGeom>
              <a:blipFill>
                <a:blip r:embed="rId8"/>
                <a:stretch>
                  <a:fillRect l="-1835" t="-1245" b="-37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88481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Sous-espaces affines.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Projection orthogonale sur un plan affine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fr-FR" sz="2400" b="1" dirty="0"/>
                  <a:t> : visualisation (suite)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61665"/>
              </a:xfrm>
              <a:prstGeom prst="rect">
                <a:avLst/>
              </a:prstGeom>
              <a:blipFill>
                <a:blip r:embed="rId2"/>
                <a:stretch>
                  <a:fillRect l="-843" t="-7895" b="-26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allélogramme 3">
            <a:extLst>
              <a:ext uri="{FF2B5EF4-FFF2-40B4-BE49-F238E27FC236}">
                <a16:creationId xmlns:a16="http://schemas.microsoft.com/office/drawing/2014/main" id="{708CB23E-ADA6-E745-BD04-75F352159088}"/>
              </a:ext>
            </a:extLst>
          </p:cNvPr>
          <p:cNvSpPr/>
          <p:nvPr/>
        </p:nvSpPr>
        <p:spPr>
          <a:xfrm>
            <a:off x="5342644" y="4629458"/>
            <a:ext cx="5928570" cy="1594624"/>
          </a:xfrm>
          <a:prstGeom prst="parallelogram">
            <a:avLst>
              <a:gd name="adj" fmla="val 6061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A243297F-C6DE-174F-AE28-870905E2E3B9}"/>
              </a:ext>
            </a:extLst>
          </p:cNvPr>
          <p:cNvCxnSpPr>
            <a:cxnSpLocks/>
          </p:cNvCxnSpPr>
          <p:nvPr/>
        </p:nvCxnSpPr>
        <p:spPr>
          <a:xfrm flipV="1">
            <a:off x="5342644" y="4919389"/>
            <a:ext cx="802887" cy="1324011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960D30D-65E4-F448-B8A1-7F220F882BE2}"/>
              </a:ext>
            </a:extLst>
          </p:cNvPr>
          <p:cNvCxnSpPr>
            <a:cxnSpLocks/>
          </p:cNvCxnSpPr>
          <p:nvPr/>
        </p:nvCxnSpPr>
        <p:spPr>
          <a:xfrm>
            <a:off x="5342644" y="6232249"/>
            <a:ext cx="1798571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B55FAFF-6F5F-9947-A2E9-6AA0FB1AD1D2}"/>
                  </a:ext>
                </a:extLst>
              </p:cNvPr>
              <p:cNvSpPr txBox="1"/>
              <p:nvPr/>
            </p:nvSpPr>
            <p:spPr>
              <a:xfrm>
                <a:off x="6764841" y="6240417"/>
                <a:ext cx="460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B55FAFF-6F5F-9947-A2E9-6AA0FB1AD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41" y="6240417"/>
                <a:ext cx="46041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88B9335-6589-E548-8D0A-1F8124223F7C}"/>
                  </a:ext>
                </a:extLst>
              </p:cNvPr>
              <p:cNvSpPr txBox="1"/>
              <p:nvPr/>
            </p:nvSpPr>
            <p:spPr>
              <a:xfrm>
                <a:off x="5550923" y="4734723"/>
                <a:ext cx="3863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88B9335-6589-E548-8D0A-1F8124223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923" y="4734723"/>
                <a:ext cx="3863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8BA6F8F-D0B4-E04A-AFE4-53218925A31D}"/>
                  </a:ext>
                </a:extLst>
              </p:cNvPr>
              <p:cNvSpPr txBox="1"/>
              <p:nvPr/>
            </p:nvSpPr>
            <p:spPr>
              <a:xfrm>
                <a:off x="6960230" y="4595774"/>
                <a:ext cx="9476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8BA6F8F-D0B4-E04A-AFE4-53218925A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230" y="4595774"/>
                <a:ext cx="94766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6152A81-8C3E-3742-B54E-0D7BD2E0C784}"/>
              </a:ext>
            </a:extLst>
          </p:cNvPr>
          <p:cNvCxnSpPr>
            <a:cxnSpLocks/>
          </p:cNvCxnSpPr>
          <p:nvPr/>
        </p:nvCxnSpPr>
        <p:spPr>
          <a:xfrm flipV="1">
            <a:off x="5362597" y="5426770"/>
            <a:ext cx="2761578" cy="8110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F3F8F4C-1CA1-D743-8550-94F40EBF39A9}"/>
              </a:ext>
            </a:extLst>
          </p:cNvPr>
          <p:cNvCxnSpPr>
            <a:cxnSpLocks/>
          </p:cNvCxnSpPr>
          <p:nvPr/>
        </p:nvCxnSpPr>
        <p:spPr>
          <a:xfrm flipV="1">
            <a:off x="8124175" y="4734723"/>
            <a:ext cx="0" cy="684000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6A8B093-6C1F-9043-900C-B3C5710D2405}"/>
                  </a:ext>
                </a:extLst>
              </p:cNvPr>
              <p:cNvSpPr txBox="1"/>
              <p:nvPr/>
            </p:nvSpPr>
            <p:spPr>
              <a:xfrm>
                <a:off x="7230024" y="5614730"/>
                <a:ext cx="13557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6A8B093-6C1F-9043-900C-B3C5710D2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024" y="5614730"/>
                <a:ext cx="135573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9803450A-08C7-8640-982B-A711E3DD2BDC}"/>
                  </a:ext>
                </a:extLst>
              </p:cNvPr>
              <p:cNvSpPr txBox="1"/>
              <p:nvPr/>
            </p:nvSpPr>
            <p:spPr>
              <a:xfrm>
                <a:off x="11336924" y="4524313"/>
                <a:ext cx="330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9803450A-08C7-8640-982B-A711E3DD2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6924" y="4524313"/>
                <a:ext cx="33050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7B2667E6-BFA2-3A45-895A-596CAA40F683}"/>
                  </a:ext>
                </a:extLst>
              </p:cNvPr>
              <p:cNvSpPr txBox="1"/>
              <p:nvPr/>
            </p:nvSpPr>
            <p:spPr>
              <a:xfrm>
                <a:off x="8124175" y="4844490"/>
                <a:ext cx="1480244" cy="375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p>
                            <m:sSupPr>
                              <m:ctrlPr>
                                <a:rPr lang="fr-F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7B2667E6-BFA2-3A45-895A-596CAA40F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175" y="4844490"/>
                <a:ext cx="1480244" cy="375167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F56374E-1F23-6F47-8A00-E70D71258706}"/>
                  </a:ext>
                </a:extLst>
              </p:cNvPr>
              <p:cNvSpPr txBox="1"/>
              <p:nvPr/>
            </p:nvSpPr>
            <p:spPr>
              <a:xfrm>
                <a:off x="846000" y="2166834"/>
                <a:ext cx="4135586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commence par considérer le vecteur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z="2400" dirty="0"/>
                  <a:t> que l’on projette sur le plan vectoriel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Moralement on se translate donc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F56374E-1F23-6F47-8A00-E70D71258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" y="2166834"/>
                <a:ext cx="4135586" cy="2677656"/>
              </a:xfrm>
              <a:prstGeom prst="rect">
                <a:avLst/>
              </a:prstGeom>
              <a:blipFill>
                <a:blip r:embed="rId9"/>
                <a:stretch>
                  <a:fillRect l="-1835" t="-1887" b="-37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0142DB39-6638-3E4E-B9AF-9E639362DF97}"/>
              </a:ext>
            </a:extLst>
          </p:cNvPr>
          <p:cNvCxnSpPr>
            <a:cxnSpLocks/>
          </p:cNvCxnSpPr>
          <p:nvPr/>
        </p:nvCxnSpPr>
        <p:spPr>
          <a:xfrm flipV="1">
            <a:off x="5342644" y="4745740"/>
            <a:ext cx="2781531" cy="14946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2830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Sous-espaces affines.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Projection orthogonale sur un plan affine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fr-FR" sz="2400" b="1" dirty="0"/>
                  <a:t> : visualisation (suite)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61665"/>
              </a:xfrm>
              <a:prstGeom prst="rect">
                <a:avLst/>
              </a:prstGeom>
              <a:blipFill>
                <a:blip r:embed="rId3"/>
                <a:stretch>
                  <a:fillRect l="-843" t="-7895" b="-26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A243297F-C6DE-174F-AE28-870905E2E3B9}"/>
              </a:ext>
            </a:extLst>
          </p:cNvPr>
          <p:cNvCxnSpPr>
            <a:cxnSpLocks/>
          </p:cNvCxnSpPr>
          <p:nvPr/>
        </p:nvCxnSpPr>
        <p:spPr>
          <a:xfrm flipV="1">
            <a:off x="5342644" y="4919389"/>
            <a:ext cx="802887" cy="1324011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960D30D-65E4-F448-B8A1-7F220F882BE2}"/>
              </a:ext>
            </a:extLst>
          </p:cNvPr>
          <p:cNvCxnSpPr>
            <a:cxnSpLocks/>
          </p:cNvCxnSpPr>
          <p:nvPr/>
        </p:nvCxnSpPr>
        <p:spPr>
          <a:xfrm>
            <a:off x="5342644" y="6232249"/>
            <a:ext cx="1798571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B55FAFF-6F5F-9947-A2E9-6AA0FB1AD1D2}"/>
                  </a:ext>
                </a:extLst>
              </p:cNvPr>
              <p:cNvSpPr txBox="1"/>
              <p:nvPr/>
            </p:nvSpPr>
            <p:spPr>
              <a:xfrm>
                <a:off x="6764841" y="6240417"/>
                <a:ext cx="460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B55FAFF-6F5F-9947-A2E9-6AA0FB1AD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41" y="6240417"/>
                <a:ext cx="46041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88B9335-6589-E548-8D0A-1F8124223F7C}"/>
                  </a:ext>
                </a:extLst>
              </p:cNvPr>
              <p:cNvSpPr txBox="1"/>
              <p:nvPr/>
            </p:nvSpPr>
            <p:spPr>
              <a:xfrm>
                <a:off x="5550923" y="4734723"/>
                <a:ext cx="3863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88B9335-6589-E548-8D0A-1F8124223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923" y="4734723"/>
                <a:ext cx="3863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arallélogramme 15">
            <a:extLst>
              <a:ext uri="{FF2B5EF4-FFF2-40B4-BE49-F238E27FC236}">
                <a16:creationId xmlns:a16="http://schemas.microsoft.com/office/drawing/2014/main" id="{B5AE4BEA-5AA5-544B-8495-0304AD91DD8F}"/>
              </a:ext>
            </a:extLst>
          </p:cNvPr>
          <p:cNvSpPr/>
          <p:nvPr/>
        </p:nvSpPr>
        <p:spPr>
          <a:xfrm>
            <a:off x="5342644" y="3054044"/>
            <a:ext cx="5928570" cy="1594624"/>
          </a:xfrm>
          <a:prstGeom prst="parallelogram">
            <a:avLst>
              <a:gd name="adj" fmla="val 6061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2EE05AD-2E90-7C44-A7C9-5BE1FFCE130D}"/>
              </a:ext>
            </a:extLst>
          </p:cNvPr>
          <p:cNvCxnSpPr>
            <a:cxnSpLocks/>
          </p:cNvCxnSpPr>
          <p:nvPr/>
        </p:nvCxnSpPr>
        <p:spPr>
          <a:xfrm flipV="1">
            <a:off x="5342644" y="2535967"/>
            <a:ext cx="4682705" cy="37044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12A460F-D7E8-E040-BF01-242F9852926D}"/>
              </a:ext>
            </a:extLst>
          </p:cNvPr>
          <p:cNvCxnSpPr>
            <a:cxnSpLocks/>
          </p:cNvCxnSpPr>
          <p:nvPr/>
        </p:nvCxnSpPr>
        <p:spPr>
          <a:xfrm flipV="1">
            <a:off x="5342644" y="3977089"/>
            <a:ext cx="1942946" cy="2255161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79E1B8D-623A-F346-826E-E456C6887C0E}"/>
                  </a:ext>
                </a:extLst>
              </p:cNvPr>
              <p:cNvSpPr txBox="1"/>
              <p:nvPr/>
            </p:nvSpPr>
            <p:spPr>
              <a:xfrm>
                <a:off x="6673220" y="3877906"/>
                <a:ext cx="460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79E1B8D-623A-F346-826E-E456C6887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220" y="3877906"/>
                <a:ext cx="46041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190EC00F-1736-A14A-9750-CD490E61A1EF}"/>
                  </a:ext>
                </a:extLst>
              </p:cNvPr>
              <p:cNvSpPr txBox="1"/>
              <p:nvPr/>
            </p:nvSpPr>
            <p:spPr>
              <a:xfrm>
                <a:off x="11310690" y="2869378"/>
                <a:ext cx="330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190EC00F-1736-A14A-9750-CD490E61A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0690" y="2869378"/>
                <a:ext cx="33050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994FF0D-8B95-6E45-9B54-E4A070828B72}"/>
                  </a:ext>
                </a:extLst>
              </p:cNvPr>
              <p:cNvSpPr txBox="1"/>
              <p:nvPr/>
            </p:nvSpPr>
            <p:spPr>
              <a:xfrm>
                <a:off x="9518573" y="2304822"/>
                <a:ext cx="330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994FF0D-8B95-6E45-9B54-E4A070828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573" y="2304822"/>
                <a:ext cx="33050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35C2340C-6EE1-2341-BDA7-62340AE868B5}"/>
                  </a:ext>
                </a:extLst>
              </p:cNvPr>
              <p:cNvSpPr txBox="1"/>
              <p:nvPr/>
            </p:nvSpPr>
            <p:spPr>
              <a:xfrm>
                <a:off x="846000" y="2166834"/>
                <a:ext cx="4135586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revient ensuite à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fr-FR" sz="2400" dirty="0"/>
                  <a:t> et l’on obtient le projeté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fr-FR" sz="2400" dirty="0"/>
                  <a:t> sur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Moralement on s’est donc translaté cette fois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ainsi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sub>
                      </m:sSub>
                      <m:d>
                        <m:d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35C2340C-6EE1-2341-BDA7-62340AE86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" y="2166834"/>
                <a:ext cx="4135586" cy="3785652"/>
              </a:xfrm>
              <a:prstGeom prst="rect">
                <a:avLst/>
              </a:prstGeom>
              <a:blipFill>
                <a:blip r:embed="rId9"/>
                <a:stretch>
                  <a:fillRect l="-1835" t="-1003" b="-3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22C2B93D-57A4-5F49-B4D0-7B1FAB9106D3}"/>
              </a:ext>
            </a:extLst>
          </p:cNvPr>
          <p:cNvCxnSpPr>
            <a:cxnSpLocks/>
          </p:cNvCxnSpPr>
          <p:nvPr/>
        </p:nvCxnSpPr>
        <p:spPr>
          <a:xfrm flipV="1">
            <a:off x="10034545" y="2543693"/>
            <a:ext cx="0" cy="684000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4C0330F7-AA09-E547-BDD7-A92EAFC215B4}"/>
              </a:ext>
            </a:extLst>
          </p:cNvPr>
          <p:cNvCxnSpPr>
            <a:cxnSpLocks/>
          </p:cNvCxnSpPr>
          <p:nvPr/>
        </p:nvCxnSpPr>
        <p:spPr>
          <a:xfrm flipV="1">
            <a:off x="7283509" y="3202688"/>
            <a:ext cx="2761578" cy="8110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FF777EE0-98EF-E54A-A4C1-CB135C537C49}"/>
                  </a:ext>
                </a:extLst>
              </p:cNvPr>
              <p:cNvSpPr txBox="1"/>
              <p:nvPr/>
            </p:nvSpPr>
            <p:spPr>
              <a:xfrm>
                <a:off x="9242210" y="3324952"/>
                <a:ext cx="13557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sub>
                      </m:sSub>
                      <m:d>
                        <m:d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FF777EE0-98EF-E54A-A4C1-CB135C537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210" y="3324952"/>
                <a:ext cx="1355735" cy="369332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41633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Sous-espaces affines.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83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Distance à un hyperplan affine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fr-FR" sz="2400" b="1" dirty="0"/>
                  <a:t> : calcul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400" dirty="0"/>
                  <a:t>. On considère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sz="2400" dirty="0"/>
                  <a:t> muni de son produit scalaire canonique.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fr-FR" sz="2400" dirty="0"/>
                  <a:t> un hyperplan vectoriel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sz="2400" dirty="0"/>
                  <a:t>, soit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sz="2400" dirty="0"/>
                  <a:t> et 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fr-FR" sz="2400" dirty="0"/>
                  <a:t> le sous-espace affine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sz="2400" dirty="0"/>
                  <a:t> passant par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z="2400" dirty="0"/>
                  <a:t> et de direction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fr-FR" sz="2400" dirty="0"/>
                  <a:t>. 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400" dirty="0"/>
                  <a:t> un vecteur normal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sz="2400" dirty="0"/>
                  <a:t>. On 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fr-FR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833165"/>
              </a:xfrm>
              <a:prstGeom prst="rect">
                <a:avLst/>
              </a:prstGeom>
              <a:blipFill>
                <a:blip r:embed="rId2"/>
                <a:stretch>
                  <a:fillRect l="-843" t="-9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6989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Sous-espaces affines.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179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Distance à un hyperplan affine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fr-FR" sz="2400" b="1" dirty="0"/>
                  <a:t> : calcul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Par suite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D’où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Ainsi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fr-F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179927"/>
              </a:xfrm>
              <a:prstGeom prst="rect">
                <a:avLst/>
              </a:prstGeom>
              <a:blipFill>
                <a:blip r:embed="rId2"/>
                <a:stretch>
                  <a:fillRect l="-843" t="-9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20516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Sous-espaces affines.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496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Distance à un hyperplan affine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fr-FR" sz="2400" b="1" dirty="0"/>
                  <a:t> : calcul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En posant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lvl="1"/>
                <a:r>
                  <a:rPr lang="fr-FR" sz="2400" dirty="0"/>
                  <a:t>il vient</a:t>
                </a:r>
              </a:p>
              <a:p>
                <a:pPr lvl="1"/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496937"/>
              </a:xfrm>
              <a:prstGeom prst="rect">
                <a:avLst/>
              </a:prstGeom>
              <a:blipFill>
                <a:blip r:embed="rId2"/>
                <a:stretch>
                  <a:fillRect l="-843" t="-8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079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Sous-espaces affines.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5159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Distance à un hyperplan affine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fr-FR" sz="2400" b="1" dirty="0"/>
                  <a:t> : calcul</a:t>
                </a:r>
              </a:p>
              <a:p>
                <a:pPr lvl="1"/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D’où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+…+</m:t>
                                  </m:r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+…</m:t>
                              </m:r>
                              <m:sSubSup>
                                <m:sSubSup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peut finalement simplifier cette équation en posant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Elle devient alors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+…</m:t>
                              </m:r>
                              <m:sSubSup>
                                <m:sSubSup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5159874"/>
              </a:xfrm>
              <a:prstGeom prst="rect">
                <a:avLst/>
              </a:prstGeom>
              <a:blipFill>
                <a:blip r:embed="rId2"/>
                <a:stretch>
                  <a:fillRect l="-843" t="-7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63337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Questions avec un remplissage uni">
            <a:extLst>
              <a:ext uri="{FF2B5EF4-FFF2-40B4-BE49-F238E27FC236}">
                <a16:creationId xmlns:a16="http://schemas.microsoft.com/office/drawing/2014/main" id="{117F3F9E-E45E-9844-8215-AA148A592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6000" y="1989000"/>
            <a:ext cx="2880000" cy="288000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6784514D-DFE8-6540-A8D9-ED1329C44D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4. Sous-espaces affines. </a:t>
            </a:r>
          </a:p>
          <a:p>
            <a:endParaRPr lang="fr-F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6378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Drapeau de course avec un remplissage uni">
            <a:extLst>
              <a:ext uri="{FF2B5EF4-FFF2-40B4-BE49-F238E27FC236}">
                <a16:creationId xmlns:a16="http://schemas.microsoft.com/office/drawing/2014/main" id="{31EA9D4C-4724-F749-BAC8-105B32CB0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6000" y="198900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27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Normes et distances.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Norme d’un vecteur : principales normes sur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𝒑</m:t>
                        </m:r>
                      </m:sup>
                    </m:sSup>
                  </m:oMath>
                </a14:m>
                <a:endParaRPr lang="fr-FR" sz="2400" b="1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normes Euclidienne et de Manhattan sont des cas particuliers de la distance de Minkowski, avec respectivement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fr-FR" sz="2400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La norme de Chebyshev découle également de la norme de Minkowski, en faisant tendre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/>
                  <a:t> vers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046988"/>
              </a:xfrm>
              <a:prstGeom prst="rect">
                <a:avLst/>
              </a:prstGeom>
              <a:blipFill>
                <a:blip r:embed="rId3"/>
                <a:stretch>
                  <a:fillRect l="-843" t="-1245" b="-33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Scène de chute d’eau avec un remplissage uni">
            <a:extLst>
              <a:ext uri="{FF2B5EF4-FFF2-40B4-BE49-F238E27FC236}">
                <a16:creationId xmlns:a16="http://schemas.microsoft.com/office/drawing/2014/main" id="{9FAA9090-FF94-1F4A-B178-9108031C9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3484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3720</TotalTime>
  <Words>4095</Words>
  <Application>Microsoft Macintosh PowerPoint</Application>
  <PresentationFormat>Grand écran</PresentationFormat>
  <Paragraphs>800</Paragraphs>
  <Slides>88</Slides>
  <Notes>27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88</vt:i4>
      </vt:variant>
    </vt:vector>
  </HeadingPairs>
  <TitlesOfParts>
    <vt:vector size="93" baseType="lpstr">
      <vt:lpstr>Arial</vt:lpstr>
      <vt:lpstr>Calibri</vt:lpstr>
      <vt:lpstr>Calibri Light</vt:lpstr>
      <vt:lpstr>Cambria Math</vt:lpstr>
      <vt:lpstr>Thème Office</vt:lpstr>
      <vt:lpstr>Géométrie Analytique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</dc:title>
  <dc:creator>Laurent Godefroy</dc:creator>
  <cp:lastModifiedBy>Laurent Godefroy</cp:lastModifiedBy>
  <cp:revision>108</cp:revision>
  <dcterms:created xsi:type="dcterms:W3CDTF">2021-02-04T09:09:06Z</dcterms:created>
  <dcterms:modified xsi:type="dcterms:W3CDTF">2022-02-04T14:58:38Z</dcterms:modified>
</cp:coreProperties>
</file>